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5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86" r:id="rId13"/>
    <p:sldId id="268" r:id="rId14"/>
    <p:sldId id="269" r:id="rId15"/>
    <p:sldId id="270" r:id="rId16"/>
    <p:sldId id="271" r:id="rId17"/>
    <p:sldId id="272" r:id="rId18"/>
    <p:sldId id="280" r:id="rId19"/>
    <p:sldId id="281" r:id="rId20"/>
    <p:sldId id="282" r:id="rId21"/>
    <p:sldId id="283" r:id="rId22"/>
    <p:sldId id="284" r:id="rId23"/>
    <p:sldId id="273" r:id="rId24"/>
    <p:sldId id="275" r:id="rId25"/>
    <p:sldId id="276" r:id="rId26"/>
    <p:sldId id="274" r:id="rId27"/>
    <p:sldId id="279" r:id="rId28"/>
    <p:sldId id="278" r:id="rId29"/>
    <p:sldId id="27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1B3E-D1DA-47E7-AC24-D61DC750E4B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26EF-01C8-4550-9CEA-B7C52B891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1B3E-D1DA-47E7-AC24-D61DC750E4B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26EF-01C8-4550-9CEA-B7C52B891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1B3E-D1DA-47E7-AC24-D61DC750E4B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26EF-01C8-4550-9CEA-B7C52B891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1B3E-D1DA-47E7-AC24-D61DC750E4B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26EF-01C8-4550-9CEA-B7C52B891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1B3E-D1DA-47E7-AC24-D61DC750E4B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26EF-01C8-4550-9CEA-B7C52B891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1B3E-D1DA-47E7-AC24-D61DC750E4B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26EF-01C8-4550-9CEA-B7C52B891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1B3E-D1DA-47E7-AC24-D61DC750E4B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26EF-01C8-4550-9CEA-B7C52B891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1B3E-D1DA-47E7-AC24-D61DC750E4B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26EF-01C8-4550-9CEA-B7C52B891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1B3E-D1DA-47E7-AC24-D61DC750E4B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26EF-01C8-4550-9CEA-B7C52B891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1B3E-D1DA-47E7-AC24-D61DC750E4B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26EF-01C8-4550-9CEA-B7C52B891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1B3E-D1DA-47E7-AC24-D61DC750E4B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26EF-01C8-4550-9CEA-B7C52B891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C1B3E-D1DA-47E7-AC24-D61DC750E4B3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326EF-01C8-4550-9CEA-B7C52B891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Педагогические </a:t>
            </a:r>
            <a:r>
              <a:rPr lang="ru-RU" dirty="0" smtClean="0"/>
              <a:t>технологии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 дошкольном образовании.</a:t>
            </a:r>
          </a:p>
          <a:p>
            <a:pPr algn="r"/>
            <a:endParaRPr lang="ru-RU" sz="1600" dirty="0" smtClean="0"/>
          </a:p>
          <a:p>
            <a:pPr algn="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Старший воспитатель </a:t>
            </a:r>
          </a:p>
          <a:p>
            <a:pPr algn="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МКДОУ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</a:rPr>
              <a:t>д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/с № 415</a:t>
            </a:r>
          </a:p>
          <a:p>
            <a:pPr algn="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</a:rPr>
              <a:t>Русанова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М.А.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u="sng" dirty="0" smtClean="0"/>
              <a:t>Обучения здоровому образу жизни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технологии </a:t>
            </a:r>
            <a:r>
              <a:rPr lang="ru-RU" dirty="0"/>
              <a:t>использования физкультурных занятий, коммуникативные игры, системы занятий из серии «Уроки </a:t>
            </a:r>
            <a:r>
              <a:rPr lang="ru-RU" dirty="0" smtClean="0"/>
              <a:t>здоровья», </a:t>
            </a:r>
            <a:r>
              <a:rPr lang="ru-RU" dirty="0"/>
              <a:t>проблемно-игровые (</a:t>
            </a:r>
            <a:r>
              <a:rPr lang="ru-RU" dirty="0" err="1"/>
              <a:t>игротренинги</a:t>
            </a:r>
            <a:r>
              <a:rPr lang="ru-RU" dirty="0"/>
              <a:t>, </a:t>
            </a:r>
            <a:r>
              <a:rPr lang="ru-RU" dirty="0" err="1"/>
              <a:t>игротерапия</a:t>
            </a:r>
            <a:r>
              <a:rPr lang="ru-RU" dirty="0"/>
              <a:t>), </a:t>
            </a:r>
            <a:r>
              <a:rPr lang="ru-RU" dirty="0" err="1" smtClean="0"/>
              <a:t>самомассаж</a:t>
            </a:r>
            <a:r>
              <a:rPr lang="ru-RU" dirty="0" smtClean="0"/>
              <a:t>;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u="sng" dirty="0" smtClean="0"/>
              <a:t>Коррекционные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err="1" smtClean="0"/>
              <a:t>арт-терапия</a:t>
            </a:r>
            <a:r>
              <a:rPr lang="ru-RU" dirty="0"/>
              <a:t>, технология музыкального воздействия, </a:t>
            </a:r>
            <a:r>
              <a:rPr lang="ru-RU" dirty="0" err="1"/>
              <a:t>сказкотерапия</a:t>
            </a:r>
            <a:r>
              <a:rPr lang="ru-RU" dirty="0"/>
              <a:t>, </a:t>
            </a:r>
            <a:r>
              <a:rPr lang="ru-RU" dirty="0" err="1"/>
              <a:t>психогимнастика</a:t>
            </a:r>
            <a:r>
              <a:rPr lang="ru-RU" dirty="0"/>
              <a:t> и др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err="1" smtClean="0"/>
              <a:t>Здоровьесберегающие</a:t>
            </a:r>
            <a:r>
              <a:rPr lang="ru-RU" sz="3200" dirty="0" smtClean="0"/>
              <a:t> технологии в дошкольном образовании: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Медико-профилактические</a:t>
            </a:r>
            <a:endParaRPr lang="ru-RU" dirty="0"/>
          </a:p>
          <a:p>
            <a:pPr lvl="0"/>
            <a:r>
              <a:rPr lang="ru-RU" dirty="0" smtClean="0"/>
              <a:t>Физкультурно-оздоровительные</a:t>
            </a:r>
            <a:endParaRPr lang="ru-RU" dirty="0"/>
          </a:p>
          <a:p>
            <a:pPr lvl="0"/>
            <a:r>
              <a:rPr lang="ru-RU" dirty="0" smtClean="0"/>
              <a:t>Обеспечения </a:t>
            </a:r>
            <a:r>
              <a:rPr lang="ru-RU" dirty="0"/>
              <a:t>социально-психологического благополучия </a:t>
            </a:r>
            <a:r>
              <a:rPr lang="ru-RU" dirty="0" smtClean="0"/>
              <a:t>ребенка</a:t>
            </a:r>
            <a:endParaRPr lang="ru-RU" dirty="0"/>
          </a:p>
          <a:p>
            <a:pPr lvl="0"/>
            <a:r>
              <a:rPr lang="ru-RU" dirty="0"/>
              <a:t>Сохранения и стимулирования здоровья </a:t>
            </a:r>
            <a:r>
              <a:rPr lang="ru-RU" dirty="0" smtClean="0"/>
              <a:t>образу жизни</a:t>
            </a:r>
            <a:endParaRPr lang="ru-RU" dirty="0"/>
          </a:p>
          <a:p>
            <a:pPr lvl="0"/>
            <a:r>
              <a:rPr lang="ru-RU" dirty="0" smtClean="0"/>
              <a:t>Коррекционные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00042"/>
            <a:ext cx="7772400" cy="526893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Технологии личностно-ориентированного взаимодействия педагога с детьми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500043"/>
            <a:ext cx="7772400" cy="7143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u="sng" dirty="0" smtClean="0"/>
              <a:t>В основе личностно-ориентированных методов</a:t>
            </a:r>
            <a:r>
              <a:rPr lang="ru-RU" sz="2800" b="1" dirty="0" smtClean="0"/>
              <a:t> </a:t>
            </a:r>
            <a:r>
              <a:rPr lang="ru-RU" sz="2800" u="sng" dirty="0" smtClean="0"/>
              <a:t>лежат образовательные ситуации, ориентированные на: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r>
              <a:rPr lang="ru-RU" dirty="0" smtClean="0"/>
              <a:t>ситуацию успеха;</a:t>
            </a:r>
          </a:p>
          <a:p>
            <a:r>
              <a:rPr lang="ru-RU" dirty="0" smtClean="0"/>
              <a:t>ситуацию </a:t>
            </a:r>
            <a:r>
              <a:rPr lang="ru-RU" dirty="0" err="1" smtClean="0"/>
              <a:t>обращенния</a:t>
            </a:r>
            <a:r>
              <a:rPr lang="ru-RU" dirty="0" smtClean="0"/>
              <a:t> к личному опыту ребенка;</a:t>
            </a:r>
          </a:p>
          <a:p>
            <a:r>
              <a:rPr lang="ru-RU" dirty="0" smtClean="0"/>
              <a:t>ситуацию выбора: заданий, способа выполнения задания, оборудования, партнера по деятельности и т.д.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u="sng" dirty="0" smtClean="0"/>
              <a:t/>
            </a:r>
            <a:br>
              <a:rPr lang="ru-RU" sz="3100" u="sng" dirty="0" smtClean="0"/>
            </a:br>
            <a:r>
              <a:rPr lang="ru-RU" sz="3100" u="sng" dirty="0" smtClean="0"/>
              <a:t/>
            </a:r>
            <a:br>
              <a:rPr lang="ru-RU" sz="3100" u="sng" dirty="0" smtClean="0"/>
            </a:br>
            <a:r>
              <a:rPr lang="ru-RU" sz="3100" u="sng" dirty="0" smtClean="0"/>
              <a:t/>
            </a:r>
            <a:br>
              <a:rPr lang="ru-RU" sz="3100" u="sng" dirty="0" smtClean="0"/>
            </a:br>
            <a:r>
              <a:rPr lang="ru-RU" sz="3100" u="sng" dirty="0" smtClean="0"/>
              <a:t>Условия для реализации личностно-ориентированного взаимодействия педагога с детьми: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построение педагогического процесса </a:t>
            </a:r>
            <a:r>
              <a:rPr lang="ru-RU" smtClean="0"/>
              <a:t>с учетом зоны </a:t>
            </a:r>
            <a:r>
              <a:rPr lang="ru-RU" dirty="0" smtClean="0"/>
              <a:t>актуального развития (на основе педагогической диагностики), позволяющей воспитателю видеть зону ближайшего развития ребенка;</a:t>
            </a:r>
          </a:p>
          <a:p>
            <a:r>
              <a:rPr lang="ru-RU" dirty="0" smtClean="0"/>
              <a:t>осуществление индивидуально-дифференцированного подхода, при котором воспитатель делит группу на типологические подгруппы, объединяющие детей с общей социальной ситуации развития;</a:t>
            </a:r>
          </a:p>
          <a:p>
            <a:r>
              <a:rPr lang="ru-RU" dirty="0" smtClean="0"/>
              <a:t>наполнение повседневной жизни группы интересными делами, проблемами, идеями, включение каждого ребенка в содержательную деятельность; </a:t>
            </a:r>
          </a:p>
          <a:p>
            <a:r>
              <a:rPr lang="en-US" dirty="0" err="1" smtClean="0"/>
              <a:t>сотрудничество</a:t>
            </a:r>
            <a:r>
              <a:rPr lang="en-US" dirty="0" smtClean="0"/>
              <a:t> с </a:t>
            </a:r>
            <a:r>
              <a:rPr lang="en-US" dirty="0" err="1" smtClean="0"/>
              <a:t>родителями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организация материальной развивающей среды, состоящей из ряда центров: сенсорный, строительный, с/</a:t>
            </a:r>
            <a:r>
              <a:rPr lang="ru-RU" dirty="0" err="1" smtClean="0"/>
              <a:t>р</a:t>
            </a:r>
            <a:r>
              <a:rPr lang="ru-RU" dirty="0" smtClean="0"/>
              <a:t> игры, центр искусства.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>В </a:t>
            </a:r>
            <a:r>
              <a:rPr lang="ru-RU" sz="2800" u="sng" dirty="0" smtClean="0"/>
              <a:t>личностно-ориентированном взаимодействии педагога с детьми   </a:t>
            </a:r>
            <a:r>
              <a:rPr lang="ru-RU" sz="2800" b="1" u="sng" dirty="0" smtClean="0"/>
              <a:t>НЕДОПУСТИМО: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заорганизованность;</a:t>
            </a:r>
          </a:p>
          <a:p>
            <a:r>
              <a:rPr lang="ru-RU" dirty="0" smtClean="0"/>
              <a:t>излишняя регламентация;</a:t>
            </a:r>
          </a:p>
          <a:p>
            <a:r>
              <a:rPr lang="ru-RU" dirty="0" smtClean="0"/>
              <a:t>занятия по образцу, ориентированные на репродуктивную деятельность, формирование навыков.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u="sng" dirty="0" smtClean="0"/>
              <a:t>Структура совместной деятельности: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</a:t>
            </a:r>
            <a:r>
              <a:rPr lang="ru-RU" dirty="0" smtClean="0"/>
              <a:t> часть – постановка воспитателем (возможно и детьми) познавательной, проблемной или иной задачи и принятие её всеми участниками;</a:t>
            </a:r>
          </a:p>
          <a:p>
            <a:r>
              <a:rPr lang="en-US" dirty="0" smtClean="0"/>
              <a:t>II</a:t>
            </a:r>
            <a:r>
              <a:rPr lang="ru-RU" dirty="0" smtClean="0"/>
              <a:t> часть – процесс совместной деятельности – анализ задачи, выдвижение детьми способов решения задачи, совместная деятельность детей и взрослых по реализации задачи;</a:t>
            </a:r>
          </a:p>
          <a:p>
            <a:r>
              <a:rPr lang="en-US" dirty="0" smtClean="0"/>
              <a:t>III </a:t>
            </a:r>
            <a:r>
              <a:rPr lang="ru-RU" dirty="0" smtClean="0"/>
              <a:t>часть – результаты совместной деятельности, их обсуждение и оценка.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214291"/>
            <a:ext cx="7772400" cy="42862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Технология «</a:t>
            </a:r>
            <a:r>
              <a:rPr lang="ru-RU" dirty="0" err="1" smtClean="0"/>
              <a:t>Портфолио</a:t>
            </a:r>
            <a:r>
              <a:rPr lang="ru-RU" dirty="0" smtClean="0"/>
              <a:t> дошкольника»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4572009"/>
            <a:ext cx="7772400" cy="1928826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Индивидуальные образовательные достижения – это своего рода копилка успехов, инструмент в формировании самооценки и </a:t>
            </a:r>
            <a:r>
              <a:rPr lang="ru-RU" dirty="0" err="1" smtClean="0">
                <a:solidFill>
                  <a:srgbClr val="0070C0"/>
                </a:solidFill>
              </a:rPr>
              <a:t>самопрезентации</a:t>
            </a:r>
            <a:r>
              <a:rPr lang="ru-RU" dirty="0" smtClean="0">
                <a:solidFill>
                  <a:srgbClr val="0070C0"/>
                </a:solidFill>
              </a:rPr>
              <a:t> личных достижений ребенка, это </a:t>
            </a:r>
            <a:r>
              <a:rPr lang="ru-RU" dirty="0" err="1" smtClean="0">
                <a:solidFill>
                  <a:srgbClr val="0070C0"/>
                </a:solidFill>
              </a:rPr>
              <a:t>портфолио</a:t>
            </a:r>
            <a:r>
              <a:rPr lang="ru-RU" dirty="0" smtClean="0">
                <a:solidFill>
                  <a:srgbClr val="0070C0"/>
                </a:solidFill>
              </a:rPr>
              <a:t> ребенка.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Портфолио</a:t>
            </a:r>
            <a:r>
              <a:rPr lang="en-US" dirty="0" smtClean="0"/>
              <a:t> – </a:t>
            </a:r>
            <a:r>
              <a:rPr lang="en-US" dirty="0" err="1" smtClean="0"/>
              <a:t>это</a:t>
            </a:r>
            <a:r>
              <a:rPr lang="en-US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способ фиксирования, накопления и оценки индивидуальных достижений ребенка в определенный период его развития, важнейшая точка соприкосновения во взаимодействии «педагог – ребенок – родитель»;</a:t>
            </a:r>
          </a:p>
          <a:p>
            <a:pPr lvl="0"/>
            <a:r>
              <a:rPr lang="ru-RU" dirty="0" smtClean="0"/>
              <a:t>метод оценивания реальных достижений дошкольника;</a:t>
            </a:r>
          </a:p>
          <a:p>
            <a:pPr lvl="0"/>
            <a:r>
              <a:rPr lang="ru-RU" dirty="0" smtClean="0"/>
              <a:t>коллекция работ воспитанников, которая демонстрирует его усилия, прогресс или достижения в определенной области;</a:t>
            </a:r>
          </a:p>
          <a:p>
            <a:pPr lvl="0"/>
            <a:r>
              <a:rPr lang="ru-RU" dirty="0" smtClean="0"/>
              <a:t>своеобразная выставка работ детей, задачей которой является отслеживание их личностного роста;</a:t>
            </a:r>
          </a:p>
          <a:p>
            <a:pPr lvl="0"/>
            <a:r>
              <a:rPr lang="ru-RU" dirty="0" smtClean="0"/>
              <a:t>инструмент комплексной оценки уровня развития индивидуальных качеств, возможностей и способностей ребенка для выстраивания дальнейшей траектории развития.</a:t>
            </a:r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>
              <a:buNone/>
            </a:pPr>
            <a:r>
              <a:rPr lang="ru-RU" b="1" dirty="0" smtClean="0"/>
              <a:t>                         </a:t>
            </a:r>
            <a:r>
              <a:rPr lang="ru-RU" b="1" dirty="0" smtClean="0">
                <a:solidFill>
                  <a:srgbClr val="0070C0"/>
                </a:solidFill>
              </a:rPr>
              <a:t>«</a:t>
            </a:r>
            <a:r>
              <a:rPr lang="ru-RU" b="1" dirty="0" err="1" smtClean="0">
                <a:solidFill>
                  <a:srgbClr val="0070C0"/>
                </a:solidFill>
              </a:rPr>
              <a:t>Портфолио</a:t>
            </a:r>
            <a:r>
              <a:rPr lang="ru-RU" b="1" dirty="0" smtClean="0">
                <a:solidFill>
                  <a:srgbClr val="0070C0"/>
                </a:solidFill>
              </a:rPr>
              <a:t> в ДОУ» </a:t>
            </a:r>
            <a:r>
              <a:rPr lang="ru-RU" b="1" dirty="0" err="1" smtClean="0">
                <a:solidFill>
                  <a:srgbClr val="0070C0"/>
                </a:solidFill>
              </a:rPr>
              <a:t>Кочкина</a:t>
            </a:r>
            <a:r>
              <a:rPr lang="ru-RU" b="1" dirty="0" smtClean="0">
                <a:solidFill>
                  <a:srgbClr val="0070C0"/>
                </a:solidFill>
              </a:rPr>
              <a:t> Н.А., Чернышева А.Н.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10800000" flipV="1">
            <a:off x="722313" y="3071809"/>
            <a:ext cx="7772400" cy="2742885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 - это последовательная, </a:t>
            </a:r>
            <a:r>
              <a:rPr lang="ru-RU" sz="2400" dirty="0" err="1" smtClean="0"/>
              <a:t>взаимосязанная</a:t>
            </a:r>
            <a:r>
              <a:rPr lang="ru-RU" sz="2400" dirty="0" smtClean="0"/>
              <a:t> система действий педагога, направленных на решение педагогических задач, или планомерное последовательное воплощение на практике заранее спроектированного педагогического процесса.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857232"/>
            <a:ext cx="7772400" cy="1571636"/>
          </a:xfrm>
        </p:spPr>
        <p:txBody>
          <a:bodyPr>
            <a:normAutofit fontScale="32500" lnSpcReduction="20000"/>
          </a:bodyPr>
          <a:lstStyle/>
          <a:p>
            <a:endParaRPr lang="ru-RU" sz="4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4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4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4800" b="1" dirty="0" smtClean="0">
                <a:solidFill>
                  <a:schemeClr val="accent6">
                    <a:lumMod val="75000"/>
                  </a:schemeClr>
                </a:solidFill>
              </a:rPr>
              <a:t>Педагогическая </a:t>
            </a:r>
            <a:r>
              <a:rPr lang="ru-RU" sz="14800" b="1" dirty="0">
                <a:solidFill>
                  <a:schemeClr val="accent6">
                    <a:lumMod val="75000"/>
                  </a:schemeClr>
                </a:solidFill>
              </a:rPr>
              <a:t>технология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endParaRPr lang="ru-RU" sz="4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428604"/>
            <a:ext cx="7772400" cy="534037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Информационно-коммуникативные</a:t>
            </a:r>
            <a:r>
              <a:rPr lang="en-US" dirty="0" smtClean="0"/>
              <a:t> </a:t>
            </a:r>
            <a:r>
              <a:rPr lang="en-US" dirty="0" err="1" smtClean="0"/>
              <a:t>технологии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Использование</a:t>
            </a:r>
            <a:r>
              <a:rPr lang="en-US" dirty="0" smtClean="0"/>
              <a:t> ИКТ </a:t>
            </a:r>
            <a:r>
              <a:rPr lang="en-US" dirty="0" err="1" smtClean="0"/>
              <a:t>позволяет</a:t>
            </a:r>
            <a:r>
              <a:rPr lang="en-US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Создать у дошкольника дополнительную мотивацию при формировании учебной деятельности;</a:t>
            </a:r>
          </a:p>
          <a:p>
            <a:pPr lvl="0"/>
            <a:r>
              <a:rPr lang="ru-RU" dirty="0" smtClean="0"/>
              <a:t>Увеличить число ситуаций, решать которые ребенок может самостоятельно;</a:t>
            </a:r>
          </a:p>
          <a:p>
            <a:pPr lvl="0"/>
            <a:r>
              <a:rPr lang="en-US" dirty="0" err="1" smtClean="0"/>
              <a:t>Индивидуализировать</a:t>
            </a:r>
            <a:r>
              <a:rPr lang="en-US" dirty="0" smtClean="0"/>
              <a:t> </a:t>
            </a:r>
            <a:r>
              <a:rPr lang="en-US" dirty="0" err="1" smtClean="0"/>
              <a:t>учебные</a:t>
            </a:r>
            <a:r>
              <a:rPr lang="en-US" dirty="0" smtClean="0"/>
              <a:t> </a:t>
            </a:r>
            <a:r>
              <a:rPr lang="en-US" dirty="0" err="1" smtClean="0"/>
              <a:t>задания</a:t>
            </a:r>
            <a:r>
              <a:rPr lang="en-US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Использовать компьютер в системе тренингов;</a:t>
            </a:r>
          </a:p>
          <a:p>
            <a:pPr lvl="0"/>
            <a:r>
              <a:rPr lang="ru-RU" dirty="0" smtClean="0"/>
              <a:t>Использовать компьютер для более полного ознакомления с предметами и явлениями, находящимися за пределами собственного опыта ребенка;</a:t>
            </a:r>
          </a:p>
          <a:p>
            <a:pPr lvl="0"/>
            <a:r>
              <a:rPr lang="en-US" dirty="0" err="1" smtClean="0"/>
              <a:t>Моделировать</a:t>
            </a:r>
            <a:r>
              <a:rPr lang="en-US" dirty="0" smtClean="0"/>
              <a:t> </a:t>
            </a:r>
            <a:r>
              <a:rPr lang="en-US" dirty="0" err="1" smtClean="0"/>
              <a:t>виртуальную</a:t>
            </a:r>
            <a:r>
              <a:rPr lang="en-US" dirty="0" smtClean="0"/>
              <a:t> </a:t>
            </a:r>
            <a:r>
              <a:rPr lang="en-US" dirty="0" err="1" smtClean="0"/>
              <a:t>среду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Требования безопасности при использовании ИКТ.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Нежелательно приобретать компьютерные игры, которые действуют в режиме темпов, задаваемых компьютером. Ребенок сам должен иметь возможность определять темп своей игры.</a:t>
            </a:r>
          </a:p>
          <a:p>
            <a:pPr lvl="0"/>
            <a:r>
              <a:rPr lang="ru-RU" dirty="0" smtClean="0"/>
              <a:t>Оптимальная  для детей 5 – 6 лет длительность игры за компьютером составляет по 10 минут не более двух раз в неделю.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857232"/>
            <a:ext cx="7772400" cy="49117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Технологии исследовательской деятельности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200" dirty="0" smtClean="0"/>
              <a:t>особый вид интеллектуально-творческой деятельности, порождаемый в результате функционирования механизмов поисковой активности и строящейся на базе исследовательского поведения.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dirty="0" smtClean="0"/>
              <a:t>Принципы исследовательского обучения детей дошкольного возраста: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ориентация на познавательные интересы детей;</a:t>
            </a:r>
          </a:p>
          <a:p>
            <a:r>
              <a:rPr lang="ru-RU" dirty="0" smtClean="0"/>
              <a:t>опора на развитие умений; самостоятельного поиска информации;</a:t>
            </a:r>
          </a:p>
          <a:p>
            <a:r>
              <a:rPr lang="ru-RU" dirty="0" smtClean="0"/>
              <a:t>сочетание репродуктивных и продуктивных методов обучения;</a:t>
            </a:r>
          </a:p>
          <a:p>
            <a:r>
              <a:rPr lang="ru-RU" dirty="0" smtClean="0"/>
              <a:t>формирования представлений об исследовании как стиле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21542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В связи с этим у детей через специальные упражнения в разных видах деятельности необходимо развивать определенные умения: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58204" cy="392909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Видеть проблемы</a:t>
            </a:r>
          </a:p>
          <a:p>
            <a:r>
              <a:rPr lang="ru-RU" dirty="0" smtClean="0"/>
              <a:t>Выдвигать гипотезы</a:t>
            </a:r>
          </a:p>
          <a:p>
            <a:r>
              <a:rPr lang="ru-RU" dirty="0" smtClean="0"/>
              <a:t>Задавать вопросы</a:t>
            </a:r>
          </a:p>
          <a:p>
            <a:r>
              <a:rPr lang="ru-RU" dirty="0" smtClean="0"/>
              <a:t>Оперировать понятиями</a:t>
            </a:r>
          </a:p>
          <a:p>
            <a:r>
              <a:rPr lang="ru-RU" dirty="0" smtClean="0"/>
              <a:t>Классифицировать </a:t>
            </a:r>
          </a:p>
          <a:p>
            <a:r>
              <a:rPr lang="ru-RU" dirty="0" smtClean="0"/>
              <a:t>Наблюдать </a:t>
            </a:r>
          </a:p>
          <a:p>
            <a:r>
              <a:rPr lang="ru-RU" dirty="0" smtClean="0"/>
              <a:t>Делать выводы и умозаключения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u="sng" dirty="0" smtClean="0"/>
              <a:t>Для осуществления исследовательской деятельности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u="sng" dirty="0" smtClean="0"/>
              <a:t> рекомендуется алгоритм действий: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8628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Шаг 1. Выявление проблемы, которую можно исследовать и которую хотелось бы разрешить. </a:t>
            </a:r>
          </a:p>
          <a:p>
            <a:r>
              <a:rPr lang="ru-RU" dirty="0" smtClean="0"/>
              <a:t>Шаг 2. Выбор темы исследования. Выбирая тему, следует иметь в виду, что можно провести исследование, а можно заняться проектированием.</a:t>
            </a:r>
          </a:p>
          <a:p>
            <a:r>
              <a:rPr lang="ru-RU" dirty="0" smtClean="0"/>
              <a:t>Шаг 3. Определение цели исследования (нахождение ответа на вопрос о том, зачем проводится исследование). </a:t>
            </a:r>
          </a:p>
          <a:p>
            <a:r>
              <a:rPr lang="ru-RU" dirty="0" smtClean="0"/>
              <a:t>Шаг 4. Определение задач исследования (основных шагов направления исследования). </a:t>
            </a:r>
          </a:p>
          <a:p>
            <a:r>
              <a:rPr lang="ru-RU" dirty="0" smtClean="0"/>
              <a:t>Шаг 5. Выдвижение гипотезы (предположения, догадки, недоказанной логически и не подтвержденной опытом)</a:t>
            </a:r>
          </a:p>
          <a:p>
            <a:r>
              <a:rPr lang="ru-RU" dirty="0" smtClean="0"/>
              <a:t>Шаг 6. Составление предварительного плана исследования. </a:t>
            </a:r>
          </a:p>
          <a:p>
            <a:r>
              <a:rPr lang="ru-RU" dirty="0" smtClean="0"/>
              <a:t>Шаг 7.  Провести эксперимент (опыт), наблюдение, проверить гипотезы, сделать выводы.</a:t>
            </a:r>
          </a:p>
          <a:p>
            <a:r>
              <a:rPr lang="ru-RU" dirty="0" smtClean="0"/>
              <a:t>Шаг 8. Указать возможные пути дальнейшего изучения проблемы.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285728"/>
            <a:ext cx="7772400" cy="548324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Технологии проектной деятельности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71480"/>
            <a:ext cx="7772400" cy="58579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700" b="0" dirty="0" smtClean="0"/>
              <a:t>Принципиальное отличие исследования от проектирования состоит в том, что исследование – процесс бескорыстного поиска неизвестного, новых знания (человек стремится к знанию, часто не зная, что принесет ему сделанное открытие и как можно будет на практике использовать полученные сведения), </a:t>
            </a:r>
            <a:br>
              <a:rPr lang="ru-RU" sz="2700" b="0" dirty="0" smtClean="0"/>
            </a:br>
            <a:r>
              <a:rPr lang="ru-RU" sz="2700" b="0" dirty="0" smtClean="0"/>
              <a:t/>
            </a:r>
            <a:br>
              <a:rPr lang="ru-RU" sz="2700" b="0" dirty="0" smtClean="0"/>
            </a:br>
            <a:r>
              <a:rPr lang="ru-RU" sz="2700" b="0" dirty="0" smtClean="0"/>
              <a:t>проект – это всегда решение какой-то практической задачи (человек, реализующий проект решает реальную проблему).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500043"/>
            <a:ext cx="7772400" cy="2214577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Последовательность работы над проектом: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5143536"/>
          </a:xfrm>
        </p:spPr>
        <p:txBody>
          <a:bodyPr>
            <a:noAutofit/>
          </a:bodyPr>
          <a:lstStyle/>
          <a:p>
            <a:r>
              <a:rPr lang="ru-RU" sz="1900" i="1" dirty="0" smtClean="0"/>
              <a:t>педагог ставит перед собой цель, исходя из потребности и интересов детей;</a:t>
            </a:r>
            <a:endParaRPr lang="ru-RU" sz="1900" dirty="0" smtClean="0"/>
          </a:p>
          <a:p>
            <a:r>
              <a:rPr lang="ru-RU" sz="1900" i="1" dirty="0" smtClean="0"/>
              <a:t>вовлекает дошкольников в решение проблемы (метод трех вопросов);</a:t>
            </a:r>
            <a:endParaRPr lang="ru-RU" sz="1900" dirty="0" smtClean="0"/>
          </a:p>
          <a:p>
            <a:r>
              <a:rPr lang="ru-RU" sz="1900" i="1" dirty="0" smtClean="0"/>
              <a:t>намечает план достижения цели (поддерживает интересы детей и родителей);</a:t>
            </a:r>
            <a:endParaRPr lang="ru-RU" sz="1900" dirty="0" smtClean="0"/>
          </a:p>
          <a:p>
            <a:r>
              <a:rPr lang="en-US" sz="1900" i="1" dirty="0" err="1" smtClean="0"/>
              <a:t>обсуждает</a:t>
            </a:r>
            <a:r>
              <a:rPr lang="en-US" sz="1900" i="1" dirty="0" smtClean="0"/>
              <a:t>  </a:t>
            </a:r>
            <a:r>
              <a:rPr lang="en-US" sz="1900" i="1" dirty="0" err="1" smtClean="0"/>
              <a:t>план</a:t>
            </a:r>
            <a:r>
              <a:rPr lang="en-US" sz="1900" i="1" dirty="0" smtClean="0"/>
              <a:t> с </a:t>
            </a:r>
            <a:r>
              <a:rPr lang="en-US" sz="1900" i="1" dirty="0" err="1" smtClean="0"/>
              <a:t>семьями</a:t>
            </a:r>
            <a:r>
              <a:rPr lang="en-US" sz="1900" i="1" dirty="0" smtClean="0"/>
              <a:t>;</a:t>
            </a:r>
            <a:endParaRPr lang="ru-RU" sz="1900" dirty="0" smtClean="0"/>
          </a:p>
          <a:p>
            <a:r>
              <a:rPr lang="ru-RU" sz="1900" i="1" dirty="0" smtClean="0"/>
              <a:t>обращается за рекомендациями к специалистами ДОУ;</a:t>
            </a:r>
            <a:endParaRPr lang="ru-RU" sz="1900" dirty="0" smtClean="0"/>
          </a:p>
          <a:p>
            <a:r>
              <a:rPr lang="ru-RU" sz="1900" i="1" dirty="0" smtClean="0"/>
              <a:t>вместе с детьми и родителями составляет план-схему проведения проекта;</a:t>
            </a:r>
            <a:endParaRPr lang="ru-RU" sz="1900" dirty="0" smtClean="0"/>
          </a:p>
          <a:p>
            <a:r>
              <a:rPr lang="en-US" sz="1900" i="1" dirty="0" err="1" smtClean="0"/>
              <a:t>собирает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информацию</a:t>
            </a:r>
            <a:r>
              <a:rPr lang="en-US" sz="1900" i="1" dirty="0" smtClean="0"/>
              <a:t>, </a:t>
            </a:r>
            <a:r>
              <a:rPr lang="en-US" sz="1900" i="1" dirty="0" err="1" smtClean="0"/>
              <a:t>материал</a:t>
            </a:r>
            <a:r>
              <a:rPr lang="en-US" sz="1900" i="1" dirty="0" smtClean="0"/>
              <a:t>;</a:t>
            </a:r>
            <a:endParaRPr lang="ru-RU" sz="1900" dirty="0" smtClean="0"/>
          </a:p>
          <a:p>
            <a:r>
              <a:rPr lang="ru-RU" sz="1900" i="1" dirty="0" smtClean="0"/>
              <a:t>проводит занятия, игры, наблюдения, поездки (мероприятия основной части проекта);</a:t>
            </a:r>
            <a:endParaRPr lang="ru-RU" sz="1900" dirty="0" smtClean="0"/>
          </a:p>
          <a:p>
            <a:r>
              <a:rPr lang="ru-RU" sz="1900" i="1" dirty="0" smtClean="0"/>
              <a:t>предлагает  задания родителям и детям;</a:t>
            </a:r>
            <a:endParaRPr lang="ru-RU" sz="1900" dirty="0" smtClean="0"/>
          </a:p>
          <a:p>
            <a:r>
              <a:rPr lang="ru-RU" sz="1900" i="1" dirty="0" smtClean="0"/>
              <a:t>поощряет самостоятельные творческие работы детей и родителей (поиск материалов, информации, изготовление поделок, рисунков, альбомов и т.п.);</a:t>
            </a:r>
            <a:endParaRPr lang="ru-RU" sz="1900" dirty="0" smtClean="0"/>
          </a:p>
          <a:p>
            <a:r>
              <a:rPr lang="ru-RU" sz="1900" i="1" dirty="0" smtClean="0"/>
              <a:t>организует презентацию проекта (праздник, открытое занятие, акция, КВН), составляет книгу, альбом совместно с детьми;</a:t>
            </a:r>
            <a:endParaRPr lang="ru-RU" sz="1900" dirty="0" smtClean="0"/>
          </a:p>
          <a:p>
            <a:r>
              <a:rPr lang="ru-RU" sz="1900" i="1" dirty="0" smtClean="0"/>
              <a:t>подводит итоги (выступает на педсовете, обобщает опыт)</a:t>
            </a:r>
            <a:endParaRPr lang="ru-RU" sz="19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В современной отечественной дошкольной педагогике термин «педагогические технологии» рассматриваются как: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Компонент педагогической системы, способ конструирования воспитателем педагогического процесса с помощью системы средств и методов воспитания и обучения дошкольников, </a:t>
            </a:r>
            <a:r>
              <a:rPr lang="ru-RU" b="1" dirty="0" smtClean="0"/>
              <a:t>специально созданных для этого дидактических условиях </a:t>
            </a:r>
            <a:r>
              <a:rPr lang="ru-RU" dirty="0" smtClean="0"/>
              <a:t>детского сада;</a:t>
            </a:r>
          </a:p>
          <a:p>
            <a:pPr lvl="0"/>
            <a:r>
              <a:rPr lang="ru-RU" dirty="0" smtClean="0"/>
              <a:t>Инструмент профессиональной </a:t>
            </a:r>
            <a:r>
              <a:rPr lang="ru-RU" b="1" dirty="0" smtClean="0"/>
              <a:t>деятельности педагога, которая имеет выраженную </a:t>
            </a:r>
            <a:r>
              <a:rPr lang="ru-RU" b="1" dirty="0" err="1" smtClean="0"/>
              <a:t>этапность</a:t>
            </a:r>
            <a:r>
              <a:rPr lang="ru-RU" dirty="0" smtClean="0"/>
              <a:t>. Каждый этап включает в себя набор определенных профессиональных действий педагога. Педагогические технологии помимо </a:t>
            </a:r>
            <a:r>
              <a:rPr lang="ru-RU" dirty="0" err="1" smtClean="0"/>
              <a:t>этапности</a:t>
            </a:r>
            <a:r>
              <a:rPr lang="ru-RU" dirty="0" smtClean="0"/>
              <a:t>, отличают также конкретность и четкость цели и задач деятельности педагога;</a:t>
            </a:r>
          </a:p>
          <a:p>
            <a:pPr lvl="0"/>
            <a:r>
              <a:rPr lang="ru-RU" dirty="0" smtClean="0"/>
              <a:t>Система способов, приемов, шагов, последовательность выполнения которых обеспечивает решение задач воспитания, обучения и развития личности воспитанника, а сама деятельность представлена процедурно, то есть как </a:t>
            </a:r>
            <a:r>
              <a:rPr lang="ru-RU" b="1" dirty="0" smtClean="0"/>
              <a:t>определенная система действий, обеспечивающих гарантированный результат.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79704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дошкольном образовании используются следующие технологии: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357718"/>
          </a:xfrm>
          <a:noFill/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-  </a:t>
            </a:r>
            <a:r>
              <a:rPr lang="ru-RU" dirty="0" err="1"/>
              <a:t>здоровьесберегающие</a:t>
            </a:r>
            <a:r>
              <a:rPr lang="ru-RU" dirty="0"/>
              <a:t> педагогические технологии;</a:t>
            </a:r>
          </a:p>
          <a:p>
            <a:pPr>
              <a:buNone/>
            </a:pPr>
            <a:r>
              <a:rPr lang="ru-RU" dirty="0"/>
              <a:t>- технология личностно-ориентированного взаимодействия педагога с детьми;</a:t>
            </a:r>
          </a:p>
          <a:p>
            <a:pPr>
              <a:buNone/>
            </a:pPr>
            <a:r>
              <a:rPr lang="ru-RU" dirty="0"/>
              <a:t>- технология проектной деятельности;</a:t>
            </a:r>
          </a:p>
          <a:p>
            <a:pPr>
              <a:buNone/>
            </a:pPr>
            <a:r>
              <a:rPr lang="ru-RU" dirty="0"/>
              <a:t>- технология исследовательской деятельности;</a:t>
            </a:r>
          </a:p>
          <a:p>
            <a:pPr>
              <a:buNone/>
            </a:pPr>
            <a:r>
              <a:rPr lang="ru-RU" dirty="0"/>
              <a:t>- технологии «</a:t>
            </a:r>
            <a:r>
              <a:rPr lang="ru-RU" dirty="0" err="1"/>
              <a:t>Портфолио</a:t>
            </a:r>
            <a:r>
              <a:rPr lang="ru-RU" dirty="0"/>
              <a:t> дошкольника»;</a:t>
            </a:r>
          </a:p>
          <a:p>
            <a:pPr>
              <a:buNone/>
            </a:pPr>
            <a:r>
              <a:rPr lang="ru-RU" dirty="0"/>
              <a:t>- информационно-коммуникативные технологии.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4857760"/>
            <a:ext cx="7772400" cy="178595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>Применительно к дошкольному образованию выделяют следующую </a:t>
            </a: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>классификацию </a:t>
            </a:r>
            <a:r>
              <a:rPr lang="ru-RU" sz="2700" dirty="0" err="1" smtClean="0">
                <a:solidFill>
                  <a:schemeClr val="accent6">
                    <a:lumMod val="75000"/>
                  </a:schemeClr>
                </a:solidFill>
              </a:rPr>
              <a:t>здоровьесберегающих</a:t>
            </a: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> технологий: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285729"/>
            <a:ext cx="7772400" cy="435771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err="1" smtClean="0">
                <a:solidFill>
                  <a:schemeClr val="tx1"/>
                </a:solidFill>
              </a:rPr>
              <a:t>Здоровьесберегающие</a:t>
            </a:r>
            <a:r>
              <a:rPr lang="ru-RU" sz="4400" b="1" dirty="0" smtClean="0">
                <a:solidFill>
                  <a:schemeClr val="tx1"/>
                </a:solidFill>
              </a:rPr>
              <a:t> педагогические технологии</a:t>
            </a:r>
          </a:p>
          <a:p>
            <a:endParaRPr lang="ru-RU" sz="4400" b="1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 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u="sng" dirty="0" smtClean="0"/>
              <a:t>Медико-профилактические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обеспечивающие </a:t>
            </a:r>
            <a:r>
              <a:rPr lang="ru-RU" dirty="0"/>
              <a:t>сохранение и приумножение здоровья детей под руководством медицинского персонала в соответствии с медицинскими требованиями и нормами, с использованием медицинских средств – технологии организации мониторинга здоровья дошкольников, контроля за питанием детей, профилактических мероприятий, </a:t>
            </a:r>
            <a:r>
              <a:rPr lang="ru-RU" dirty="0" err="1"/>
              <a:t>здоровьесберегающей</a:t>
            </a:r>
            <a:r>
              <a:rPr lang="ru-RU" dirty="0"/>
              <a:t> среды в </a:t>
            </a:r>
            <a:r>
              <a:rPr lang="ru-RU" dirty="0" smtClean="0"/>
              <a:t>ДОУ;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u="sng" dirty="0" smtClean="0"/>
              <a:t>Физкультурно-оздоровительные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направленные </a:t>
            </a:r>
            <a:r>
              <a:rPr lang="ru-RU" dirty="0"/>
              <a:t>на физическое развитие и укрепление здоровья ребенка – технологии развития физических качеств, закаливания, дыхательной гимнастики и др.)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u="sng" dirty="0" smtClean="0"/>
              <a:t>Обеспечения социально-психологического благополучия ребенка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обеспечивающие </a:t>
            </a:r>
            <a:r>
              <a:rPr lang="ru-RU" dirty="0"/>
              <a:t>психическое и социальное здоровье ребенка и направленные на обеспечение эмоциональной комфортности и позитивного психологического </a:t>
            </a:r>
            <a:r>
              <a:rPr lang="ru-RU" dirty="0" err="1"/>
              <a:t>самочустствия</a:t>
            </a:r>
            <a:r>
              <a:rPr lang="ru-RU" dirty="0"/>
              <a:t> ребенка в процессе общения со сверстниками взрослыми в детском саду и семье; технологии психолого-педагогического сопровождения развития ребенка в педагогическом процессе </a:t>
            </a:r>
            <a:r>
              <a:rPr lang="ru-RU" dirty="0" smtClean="0"/>
              <a:t>ДОУ;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u="sng" dirty="0" smtClean="0"/>
              <a:t>Сохранения и стимулирования здоровья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технология </a:t>
            </a:r>
            <a:r>
              <a:rPr lang="ru-RU" dirty="0"/>
              <a:t>использования подвижных и спортивных игр, гимнастика (для глаз, дыхательная и др.), ритмопластика, динамические паузы, </a:t>
            </a:r>
            <a:r>
              <a:rPr lang="ru-RU" dirty="0" smtClean="0"/>
              <a:t>релаксация;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1179</Words>
  <Application>Microsoft Office PowerPoint</Application>
  <PresentationFormat>Экран (4:3)</PresentationFormat>
  <Paragraphs>123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Педагогические технологии</vt:lpstr>
      <vt:lpstr> - это последовательная, взаимосязанная система действий педагога, направленных на решение педагогических задач, или планомерное последовательное воплощение на практике заранее спроектированного педагогического процесса.</vt:lpstr>
      <vt:lpstr> В современной отечественной дошкольной педагогике термин «педагогические технологии» рассматриваются как: </vt:lpstr>
      <vt:lpstr> В дошкольном образовании используются следующие технологии: </vt:lpstr>
      <vt:lpstr>Применительно к дошкольному образованию выделяют следующую классификацию здоровьесберегающих технологий: </vt:lpstr>
      <vt:lpstr>Медико-профилактические</vt:lpstr>
      <vt:lpstr>Физкультурно-оздоровительные</vt:lpstr>
      <vt:lpstr>Обеспечения социально-психологического благополучия ребенка </vt:lpstr>
      <vt:lpstr>Сохранения и стимулирования здоровья </vt:lpstr>
      <vt:lpstr>Обучения здоровому образу жизни </vt:lpstr>
      <vt:lpstr>Коррекционные</vt:lpstr>
      <vt:lpstr>Здоровьесберегающие технологии в дошкольном образовании:</vt:lpstr>
      <vt:lpstr>  Технологии личностно-ориентированного взаимодействия педагога с детьми </vt:lpstr>
      <vt:lpstr>В основе личностно-ориентированных методов лежат образовательные ситуации, ориентированные на:</vt:lpstr>
      <vt:lpstr>   Условия для реализации личностно-ориентированного взаимодействия педагога с детьми:  </vt:lpstr>
      <vt:lpstr>В личностно-ориентированном взаимодействии педагога с детьми   НЕДОПУСТИМО: </vt:lpstr>
      <vt:lpstr>Структура совместной деятельности:</vt:lpstr>
      <vt:lpstr>  Технология «Портфолио дошкольника» </vt:lpstr>
      <vt:lpstr>Портфолио – это: </vt:lpstr>
      <vt:lpstr>  Информационно-коммуникативные технологии </vt:lpstr>
      <vt:lpstr>Использование ИКТ позволяет: </vt:lpstr>
      <vt:lpstr> Требования безопасности при использовании ИКТ. </vt:lpstr>
      <vt:lpstr> Технологии исследовательской деятельности  особый вид интеллектуально-творческой деятельности, порождаемый в результате функционирования механизмов поисковой активности и строящейся на базе исследовательского поведения.  </vt:lpstr>
      <vt:lpstr>Принципы исследовательского обучения детей дошкольного возраста: </vt:lpstr>
      <vt:lpstr> В связи с этим у детей через специальные упражнения в разных видах деятельности необходимо развивать определенные умения: </vt:lpstr>
      <vt:lpstr> Для осуществления исследовательской деятельности  рекомендуется алгоритм действий: </vt:lpstr>
      <vt:lpstr>   Технологии проектной деятельности </vt:lpstr>
      <vt:lpstr>Принципиальное отличие исследования от проектирования состоит в том, что исследование – процесс бескорыстного поиска неизвестного, новых знания (человек стремится к знанию, часто не зная, что принесет ему сделанное открытие и как можно будет на практике использовать полученные сведения),   проект – это всегда решение какой-то практической задачи (человек, реализующий проект решает реальную проблему). </vt:lpstr>
      <vt:lpstr>Последовательность работы над проектом: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Педагогические технологии в дошкольном образовании. </dc:title>
  <dc:creator>Zver</dc:creator>
  <cp:lastModifiedBy>Zver</cp:lastModifiedBy>
  <cp:revision>89</cp:revision>
  <dcterms:created xsi:type="dcterms:W3CDTF">2011-03-27T13:25:05Z</dcterms:created>
  <dcterms:modified xsi:type="dcterms:W3CDTF">2014-10-24T06:38:28Z</dcterms:modified>
</cp:coreProperties>
</file>