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4"/>
  </p:handout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5" r:id="rId13"/>
    <p:sldId id="266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6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847324-496C-445A-B923-9B06C4DA89B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1F6E7D-6009-446E-8889-928C6A598F61}">
      <dgm:prSet phldrT="[Текст]"/>
      <dgm:spPr/>
      <dgm:t>
        <a:bodyPr/>
        <a:lstStyle/>
        <a:p>
          <a:r>
            <a:rPr lang="ru-RU" dirty="0" smtClean="0"/>
            <a:t>1 год</a:t>
          </a:r>
          <a:endParaRPr lang="ru-RU" dirty="0"/>
        </a:p>
      </dgm:t>
    </dgm:pt>
    <dgm:pt modelId="{1F3C7E0F-2303-4FAD-9EE9-39459DE8CBC2}" type="parTrans" cxnId="{0C8B46C1-DA48-4B03-9775-A5A15484B12F}">
      <dgm:prSet/>
      <dgm:spPr/>
      <dgm:t>
        <a:bodyPr/>
        <a:lstStyle/>
        <a:p>
          <a:endParaRPr lang="ru-RU"/>
        </a:p>
      </dgm:t>
    </dgm:pt>
    <dgm:pt modelId="{4A086731-A259-4CE2-8802-604F82DC8AAC}" type="sibTrans" cxnId="{0C8B46C1-DA48-4B03-9775-A5A15484B12F}">
      <dgm:prSet/>
      <dgm:spPr/>
      <dgm:t>
        <a:bodyPr/>
        <a:lstStyle/>
        <a:p>
          <a:endParaRPr lang="ru-RU"/>
        </a:p>
      </dgm:t>
    </dgm:pt>
    <dgm:pt modelId="{AFBC94C6-173A-46E6-83C9-AA86D59C3C2B}">
      <dgm:prSet phldrT="[Текст]"/>
      <dgm:spPr/>
      <dgm:t>
        <a:bodyPr/>
        <a:lstStyle/>
        <a:p>
          <a:r>
            <a:rPr lang="ru-RU" dirty="0" smtClean="0"/>
            <a:t>начинает осознавать свою обособленность от других людей и предметов, он начинает понимать, что поведение других людей не зависит от его воли</a:t>
          </a:r>
          <a:endParaRPr lang="ru-RU" dirty="0"/>
        </a:p>
      </dgm:t>
    </dgm:pt>
    <dgm:pt modelId="{32993724-C01B-4B91-AA10-AAE53A086D24}" type="parTrans" cxnId="{85DBD9BD-5289-463E-9335-9E37577AA9AF}">
      <dgm:prSet/>
      <dgm:spPr/>
      <dgm:t>
        <a:bodyPr/>
        <a:lstStyle/>
        <a:p>
          <a:endParaRPr lang="ru-RU"/>
        </a:p>
      </dgm:t>
    </dgm:pt>
    <dgm:pt modelId="{77E2ECC9-C59C-4B01-9504-21108E135D6C}" type="sibTrans" cxnId="{85DBD9BD-5289-463E-9335-9E37577AA9AF}">
      <dgm:prSet/>
      <dgm:spPr/>
      <dgm:t>
        <a:bodyPr/>
        <a:lstStyle/>
        <a:p>
          <a:endParaRPr lang="ru-RU"/>
        </a:p>
      </dgm:t>
    </dgm:pt>
    <dgm:pt modelId="{773E40E7-0ADF-4AC7-AEC7-8E69B23FD239}">
      <dgm:prSet phldrT="[Текст]"/>
      <dgm:spPr/>
      <dgm:t>
        <a:bodyPr/>
        <a:lstStyle/>
        <a:p>
          <a:r>
            <a:rPr lang="ru-RU" dirty="0" smtClean="0"/>
            <a:t>2-3 года </a:t>
          </a:r>
          <a:endParaRPr lang="ru-RU" dirty="0"/>
        </a:p>
      </dgm:t>
    </dgm:pt>
    <dgm:pt modelId="{179D94DE-9447-4E44-A9ED-617E02102F4B}" type="parTrans" cxnId="{EF88E012-35AE-4B77-9545-17BD57080075}">
      <dgm:prSet/>
      <dgm:spPr/>
      <dgm:t>
        <a:bodyPr/>
        <a:lstStyle/>
        <a:p>
          <a:endParaRPr lang="ru-RU"/>
        </a:p>
      </dgm:t>
    </dgm:pt>
    <dgm:pt modelId="{F777BB3A-8CB0-4C49-84C0-B30CD9FC0049}" type="sibTrans" cxnId="{EF88E012-35AE-4B77-9545-17BD57080075}">
      <dgm:prSet/>
      <dgm:spPr/>
      <dgm:t>
        <a:bodyPr/>
        <a:lstStyle/>
        <a:p>
          <a:endParaRPr lang="ru-RU"/>
        </a:p>
      </dgm:t>
    </dgm:pt>
    <dgm:pt modelId="{DC2FA55D-6492-451A-BE17-530B717C42D1}">
      <dgm:prSet phldrT="[Текст]"/>
      <dgm:spPr/>
      <dgm:t>
        <a:bodyPr/>
        <a:lstStyle/>
        <a:p>
          <a:r>
            <a:rPr lang="ru-RU" u="none" dirty="0" smtClean="0"/>
            <a:t>дети</a:t>
          </a:r>
          <a:r>
            <a:rPr lang="ru-RU" dirty="0" smtClean="0"/>
            <a:t> начинают сравнивать себя с другими, вследствие чего у них постепенно складывается определенная самооценка</a:t>
          </a:r>
          <a:endParaRPr lang="ru-RU" dirty="0"/>
        </a:p>
      </dgm:t>
    </dgm:pt>
    <dgm:pt modelId="{9F347E4C-082C-4545-8652-1523CD68E40E}" type="parTrans" cxnId="{E6EEEFF9-F052-47C6-AE41-A14A94461182}">
      <dgm:prSet/>
      <dgm:spPr/>
      <dgm:t>
        <a:bodyPr/>
        <a:lstStyle/>
        <a:p>
          <a:endParaRPr lang="ru-RU"/>
        </a:p>
      </dgm:t>
    </dgm:pt>
    <dgm:pt modelId="{FAD4D96C-44EC-466E-BC1E-B1039492A3ED}" type="sibTrans" cxnId="{E6EEEFF9-F052-47C6-AE41-A14A94461182}">
      <dgm:prSet/>
      <dgm:spPr/>
      <dgm:t>
        <a:bodyPr/>
        <a:lstStyle/>
        <a:p>
          <a:endParaRPr lang="ru-RU"/>
        </a:p>
      </dgm:t>
    </dgm:pt>
    <dgm:pt modelId="{06BC35E9-F326-4099-9D43-04A900662973}">
      <dgm:prSet phldrT="[Текст]"/>
      <dgm:spPr/>
      <dgm:t>
        <a:bodyPr/>
        <a:lstStyle/>
        <a:p>
          <a:r>
            <a:rPr lang="ru-RU" dirty="0" smtClean="0"/>
            <a:t>4-5 лет</a:t>
          </a:r>
          <a:endParaRPr lang="ru-RU" dirty="0"/>
        </a:p>
      </dgm:t>
    </dgm:pt>
    <dgm:pt modelId="{4D5CD2F5-4679-424C-9783-67CB6CA76297}" type="parTrans" cxnId="{B2904061-08EF-4D3E-982D-422CCBFB44A8}">
      <dgm:prSet/>
      <dgm:spPr/>
      <dgm:t>
        <a:bodyPr/>
        <a:lstStyle/>
        <a:p>
          <a:endParaRPr lang="ru-RU"/>
        </a:p>
      </dgm:t>
    </dgm:pt>
    <dgm:pt modelId="{461BF1B2-560F-4256-9815-B69707DCB406}" type="sibTrans" cxnId="{B2904061-08EF-4D3E-982D-422CCBFB44A8}">
      <dgm:prSet/>
      <dgm:spPr/>
      <dgm:t>
        <a:bodyPr/>
        <a:lstStyle/>
        <a:p>
          <a:endParaRPr lang="ru-RU"/>
        </a:p>
      </dgm:t>
    </dgm:pt>
    <dgm:pt modelId="{195433F7-72D3-4860-954E-1592B695881A}">
      <dgm:prSet phldrT="[Текст]"/>
      <dgm:spPr/>
      <dgm:t>
        <a:bodyPr/>
        <a:lstStyle/>
        <a:p>
          <a:r>
            <a:rPr lang="ru-RU" dirty="0" smtClean="0"/>
            <a:t>формируется чувство гордости, чувство стыда, уровень притязания</a:t>
          </a:r>
          <a:endParaRPr lang="ru-RU" dirty="0"/>
        </a:p>
      </dgm:t>
    </dgm:pt>
    <dgm:pt modelId="{BB36874D-BA1C-454F-BBC3-90ED9DC273C9}" type="parTrans" cxnId="{25E74111-71CA-4F1A-98B3-BD5E5032B691}">
      <dgm:prSet/>
      <dgm:spPr/>
      <dgm:t>
        <a:bodyPr/>
        <a:lstStyle/>
        <a:p>
          <a:endParaRPr lang="ru-RU"/>
        </a:p>
      </dgm:t>
    </dgm:pt>
    <dgm:pt modelId="{298CD480-4225-4719-96CD-6FFE15DB45D4}" type="sibTrans" cxnId="{25E74111-71CA-4F1A-98B3-BD5E5032B691}">
      <dgm:prSet/>
      <dgm:spPr/>
      <dgm:t>
        <a:bodyPr/>
        <a:lstStyle/>
        <a:p>
          <a:endParaRPr lang="ru-RU"/>
        </a:p>
      </dgm:t>
    </dgm:pt>
    <dgm:pt modelId="{466DB590-357D-42F0-AAA2-42CA6DAF7930}">
      <dgm:prSet phldrT="[Текст]"/>
      <dgm:spPr/>
      <dgm:t>
        <a:bodyPr/>
        <a:lstStyle/>
        <a:p>
          <a:r>
            <a:rPr lang="ru-RU" dirty="0" smtClean="0"/>
            <a:t>многие </a:t>
          </a:r>
          <a:r>
            <a:rPr lang="ru-RU" u="none" dirty="0" smtClean="0"/>
            <a:t>дети</a:t>
          </a:r>
          <a:r>
            <a:rPr lang="ru-RU" dirty="0" smtClean="0"/>
            <a:t> могут правильно оценивать себя, свои личностные </a:t>
          </a:r>
          <a:r>
            <a:rPr lang="ru-RU" u="none" dirty="0" smtClean="0"/>
            <a:t>качества</a:t>
          </a:r>
          <a:r>
            <a:rPr lang="ru-RU" dirty="0" smtClean="0"/>
            <a:t>, достижения и неудачи</a:t>
          </a:r>
          <a:endParaRPr lang="ru-RU" dirty="0"/>
        </a:p>
      </dgm:t>
    </dgm:pt>
    <dgm:pt modelId="{9072E8C8-46FE-4EC3-BAC8-B5CA0D579C6D}" type="parTrans" cxnId="{BB0A8E81-10EA-4A27-963A-B5FB5975CF59}">
      <dgm:prSet/>
      <dgm:spPr/>
      <dgm:t>
        <a:bodyPr/>
        <a:lstStyle/>
        <a:p>
          <a:endParaRPr lang="ru-RU"/>
        </a:p>
      </dgm:t>
    </dgm:pt>
    <dgm:pt modelId="{E7530F0E-A8B9-49F0-BC33-B2F23AECEE6A}" type="sibTrans" cxnId="{BB0A8E81-10EA-4A27-963A-B5FB5975CF59}">
      <dgm:prSet/>
      <dgm:spPr/>
      <dgm:t>
        <a:bodyPr/>
        <a:lstStyle/>
        <a:p>
          <a:endParaRPr lang="ru-RU"/>
        </a:p>
      </dgm:t>
    </dgm:pt>
    <dgm:pt modelId="{F59C75CE-D32F-4FF3-BBF6-F1EA588ADF25}">
      <dgm:prSet/>
      <dgm:spPr/>
      <dgm:t>
        <a:bodyPr/>
        <a:lstStyle/>
        <a:p>
          <a:r>
            <a:rPr lang="ru-RU" dirty="0" smtClean="0"/>
            <a:t>5-7 лет</a:t>
          </a:r>
          <a:endParaRPr lang="ru-RU" dirty="0"/>
        </a:p>
      </dgm:t>
    </dgm:pt>
    <dgm:pt modelId="{D726BA6F-EDD6-482B-A1ED-E6D501B1C79E}" type="parTrans" cxnId="{FE450B57-9EBE-495A-AC62-0A9A712A3437}">
      <dgm:prSet/>
      <dgm:spPr/>
      <dgm:t>
        <a:bodyPr/>
        <a:lstStyle/>
        <a:p>
          <a:endParaRPr lang="ru-RU"/>
        </a:p>
      </dgm:t>
    </dgm:pt>
    <dgm:pt modelId="{B11BA049-681B-4307-88C2-8B9EF522213D}" type="sibTrans" cxnId="{FE450B57-9EBE-495A-AC62-0A9A712A3437}">
      <dgm:prSet/>
      <dgm:spPr/>
      <dgm:t>
        <a:bodyPr/>
        <a:lstStyle/>
        <a:p>
          <a:endParaRPr lang="ru-RU"/>
        </a:p>
      </dgm:t>
    </dgm:pt>
    <dgm:pt modelId="{5F7FC361-E7DD-4209-B3B3-761E15D9788B}">
      <dgm:prSet custT="1"/>
      <dgm:spPr/>
      <dgm:t>
        <a:bodyPr/>
        <a:lstStyle/>
        <a:p>
          <a:r>
            <a:rPr lang="ru-RU" sz="1600" b="0" dirty="0" smtClean="0"/>
            <a:t>ребенок  осознает расхождение между тем, какое положение он занимает среди других людей, и тем, каковы его реальные возможности и желания.</a:t>
          </a:r>
          <a:endParaRPr lang="ru-RU" sz="1600" b="0" dirty="0"/>
        </a:p>
      </dgm:t>
    </dgm:pt>
    <dgm:pt modelId="{FD32B5C7-C65C-4FFC-8C41-5142A3C53414}" type="parTrans" cxnId="{A8C175F2-BE5D-4BF0-A08A-A3946DE707D2}">
      <dgm:prSet/>
      <dgm:spPr/>
      <dgm:t>
        <a:bodyPr/>
        <a:lstStyle/>
        <a:p>
          <a:endParaRPr lang="ru-RU"/>
        </a:p>
      </dgm:t>
    </dgm:pt>
    <dgm:pt modelId="{E4EA67C9-F3BC-479B-97AA-179496E0E19A}" type="sibTrans" cxnId="{A8C175F2-BE5D-4BF0-A08A-A3946DE707D2}">
      <dgm:prSet/>
      <dgm:spPr/>
      <dgm:t>
        <a:bodyPr/>
        <a:lstStyle/>
        <a:p>
          <a:endParaRPr lang="ru-RU"/>
        </a:p>
      </dgm:t>
    </dgm:pt>
    <dgm:pt modelId="{599797C5-AED2-42D9-ABC1-3545A926A2E9}">
      <dgm:prSet custT="1"/>
      <dgm:spPr/>
      <dgm:t>
        <a:bodyPr/>
        <a:lstStyle/>
        <a:p>
          <a:r>
            <a:rPr lang="ru-RU" sz="1600" b="0" dirty="0" smtClean="0"/>
            <a:t> Появляется ясно выраженное стремление к тому, чтобы занять новое более "взрослое" положение в жизни и выполнять новую, важную не только для него самого, но и для других людей деятельность. </a:t>
          </a:r>
          <a:endParaRPr lang="ru-RU" sz="1600" b="0" dirty="0"/>
        </a:p>
      </dgm:t>
    </dgm:pt>
    <dgm:pt modelId="{F70602E8-A87B-4294-B267-2B7406DD4B0A}" type="parTrans" cxnId="{7B2661B9-9EFE-4736-8361-C0ABF5629FB3}">
      <dgm:prSet/>
      <dgm:spPr/>
      <dgm:t>
        <a:bodyPr/>
        <a:lstStyle/>
        <a:p>
          <a:endParaRPr lang="ru-RU"/>
        </a:p>
      </dgm:t>
    </dgm:pt>
    <dgm:pt modelId="{3B3E8A4D-6CAF-419E-9A50-DEDDB44164FC}" type="sibTrans" cxnId="{7B2661B9-9EFE-4736-8361-C0ABF5629FB3}">
      <dgm:prSet/>
      <dgm:spPr/>
      <dgm:t>
        <a:bodyPr/>
        <a:lstStyle/>
        <a:p>
          <a:endParaRPr lang="ru-RU"/>
        </a:p>
      </dgm:t>
    </dgm:pt>
    <dgm:pt modelId="{04D09F91-CD75-436E-913A-DE9F96B727EB}" type="pres">
      <dgm:prSet presAssocID="{73847324-496C-445A-B923-9B06C4DA89B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19C19D-30F2-4CC2-A695-7C17D15DC1F6}" type="pres">
      <dgm:prSet presAssocID="{211F6E7D-6009-446E-8889-928C6A598F61}" presName="linNode" presStyleCnt="0"/>
      <dgm:spPr/>
    </dgm:pt>
    <dgm:pt modelId="{71F1425C-0396-4051-85C0-FADF02DEF5B0}" type="pres">
      <dgm:prSet presAssocID="{211F6E7D-6009-446E-8889-928C6A598F61}" presName="parentText" presStyleLbl="node1" presStyleIdx="0" presStyleCnt="4" custScaleX="6386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6312A4-B861-4BB5-9474-04D254FE71D7}" type="pres">
      <dgm:prSet presAssocID="{211F6E7D-6009-446E-8889-928C6A598F61}" presName="descendantText" presStyleLbl="alignAccFollowNode1" presStyleIdx="0" presStyleCnt="4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41E53F-C385-4643-B4E1-BB5F1667DDA2}" type="pres">
      <dgm:prSet presAssocID="{4A086731-A259-4CE2-8802-604F82DC8AAC}" presName="sp" presStyleCnt="0"/>
      <dgm:spPr/>
    </dgm:pt>
    <dgm:pt modelId="{C8B891E8-2998-4CF5-9C06-1817A8763170}" type="pres">
      <dgm:prSet presAssocID="{773E40E7-0ADF-4AC7-AEC7-8E69B23FD239}" presName="linNode" presStyleCnt="0"/>
      <dgm:spPr/>
    </dgm:pt>
    <dgm:pt modelId="{B55E6D94-E2B8-4C06-9D48-813EB4AF0DD7}" type="pres">
      <dgm:prSet presAssocID="{773E40E7-0ADF-4AC7-AEC7-8E69B23FD239}" presName="parentText" presStyleLbl="node1" presStyleIdx="1" presStyleCnt="4" custScaleX="6386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070A27-8ED7-4B05-897B-30462309140E}" type="pres">
      <dgm:prSet presAssocID="{773E40E7-0ADF-4AC7-AEC7-8E69B23FD239}" presName="descendantText" presStyleLbl="alignAccFollowNode1" presStyleIdx="1" presStyleCnt="4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94C310-ABAA-45C6-8BE7-CA626FAE2F56}" type="pres">
      <dgm:prSet presAssocID="{F777BB3A-8CB0-4C49-84C0-B30CD9FC0049}" presName="sp" presStyleCnt="0"/>
      <dgm:spPr/>
    </dgm:pt>
    <dgm:pt modelId="{86D70E79-D98E-4D4E-8BAB-B9C3420D9916}" type="pres">
      <dgm:prSet presAssocID="{06BC35E9-F326-4099-9D43-04A900662973}" presName="linNode" presStyleCnt="0"/>
      <dgm:spPr/>
    </dgm:pt>
    <dgm:pt modelId="{3CC74A31-F941-4D87-B962-F9B2561112D7}" type="pres">
      <dgm:prSet presAssocID="{06BC35E9-F326-4099-9D43-04A900662973}" presName="parentText" presStyleLbl="node1" presStyleIdx="2" presStyleCnt="4" custScaleX="639150" custLinFactNeighborX="-133" custLinFactNeighborY="102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E65B2D-4580-4582-8708-2AF3E44131A0}" type="pres">
      <dgm:prSet presAssocID="{06BC35E9-F326-4099-9D43-04A900662973}" presName="descendantText" presStyleLbl="alignAccFollowNode1" presStyleIdx="2" presStyleCnt="4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2FB3C2-F03D-423B-B9B0-2C7B1B454BC0}" type="pres">
      <dgm:prSet presAssocID="{461BF1B2-560F-4256-9815-B69707DCB406}" presName="sp" presStyleCnt="0"/>
      <dgm:spPr/>
    </dgm:pt>
    <dgm:pt modelId="{B4BB9A17-A6FF-4705-B703-E6CA47794052}" type="pres">
      <dgm:prSet presAssocID="{F59C75CE-D32F-4FF3-BBF6-F1EA588ADF25}" presName="linNode" presStyleCnt="0"/>
      <dgm:spPr/>
    </dgm:pt>
    <dgm:pt modelId="{D437E599-5283-41C2-BCBF-D66D565F7EDD}" type="pres">
      <dgm:prSet presAssocID="{F59C75CE-D32F-4FF3-BBF6-F1EA588ADF25}" presName="parentText" presStyleLbl="node1" presStyleIdx="3" presStyleCnt="4" custScaleX="6386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88C362-9850-491A-B816-D29477643B52}" type="pres">
      <dgm:prSet presAssocID="{F59C75CE-D32F-4FF3-BBF6-F1EA588ADF25}" presName="descendantText" presStyleLbl="alignAccFollowNode1" presStyleIdx="3" presStyleCnt="4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6E7C49-3DE7-4C26-9D07-5DE9CCADF8EA}" type="presOf" srcId="{F59C75CE-D32F-4FF3-BBF6-F1EA588ADF25}" destId="{D437E599-5283-41C2-BCBF-D66D565F7EDD}" srcOrd="0" destOrd="0" presId="urn:microsoft.com/office/officeart/2005/8/layout/vList5"/>
    <dgm:cxn modelId="{EF88E012-35AE-4B77-9545-17BD57080075}" srcId="{73847324-496C-445A-B923-9B06C4DA89B7}" destId="{773E40E7-0ADF-4AC7-AEC7-8E69B23FD239}" srcOrd="1" destOrd="0" parTransId="{179D94DE-9447-4E44-A9ED-617E02102F4B}" sibTransId="{F777BB3A-8CB0-4C49-84C0-B30CD9FC0049}"/>
    <dgm:cxn modelId="{25E74111-71CA-4F1A-98B3-BD5E5032B691}" srcId="{06BC35E9-F326-4099-9D43-04A900662973}" destId="{195433F7-72D3-4860-954E-1592B695881A}" srcOrd="0" destOrd="0" parTransId="{BB36874D-BA1C-454F-BBC3-90ED9DC273C9}" sibTransId="{298CD480-4225-4719-96CD-6FFE15DB45D4}"/>
    <dgm:cxn modelId="{BB0A8E81-10EA-4A27-963A-B5FB5975CF59}" srcId="{06BC35E9-F326-4099-9D43-04A900662973}" destId="{466DB590-357D-42F0-AAA2-42CA6DAF7930}" srcOrd="1" destOrd="0" parTransId="{9072E8C8-46FE-4EC3-BAC8-B5CA0D579C6D}" sibTransId="{E7530F0E-A8B9-49F0-BC33-B2F23AECEE6A}"/>
    <dgm:cxn modelId="{FE450B57-9EBE-495A-AC62-0A9A712A3437}" srcId="{73847324-496C-445A-B923-9B06C4DA89B7}" destId="{F59C75CE-D32F-4FF3-BBF6-F1EA588ADF25}" srcOrd="3" destOrd="0" parTransId="{D726BA6F-EDD6-482B-A1ED-E6D501B1C79E}" sibTransId="{B11BA049-681B-4307-88C2-8B9EF522213D}"/>
    <dgm:cxn modelId="{C32103A2-9CA8-42AF-BFF3-098A5F7E1CD3}" type="presOf" srcId="{73847324-496C-445A-B923-9B06C4DA89B7}" destId="{04D09F91-CD75-436E-913A-DE9F96B727EB}" srcOrd="0" destOrd="0" presId="urn:microsoft.com/office/officeart/2005/8/layout/vList5"/>
    <dgm:cxn modelId="{1D399610-5834-416C-BCBB-7E83CC01BDC3}" type="presOf" srcId="{06BC35E9-F326-4099-9D43-04A900662973}" destId="{3CC74A31-F941-4D87-B962-F9B2561112D7}" srcOrd="0" destOrd="0" presId="urn:microsoft.com/office/officeart/2005/8/layout/vList5"/>
    <dgm:cxn modelId="{1B40AF55-C2BD-47F3-9862-4279901284CD}" type="presOf" srcId="{773E40E7-0ADF-4AC7-AEC7-8E69B23FD239}" destId="{B55E6D94-E2B8-4C06-9D48-813EB4AF0DD7}" srcOrd="0" destOrd="0" presId="urn:microsoft.com/office/officeart/2005/8/layout/vList5"/>
    <dgm:cxn modelId="{0A83300B-7593-485A-8D4B-F8E06087E745}" type="presOf" srcId="{DC2FA55D-6492-451A-BE17-530B717C42D1}" destId="{B4070A27-8ED7-4B05-897B-30462309140E}" srcOrd="0" destOrd="0" presId="urn:microsoft.com/office/officeart/2005/8/layout/vList5"/>
    <dgm:cxn modelId="{F915A803-A55F-4521-8F19-F369D2AF291E}" type="presOf" srcId="{195433F7-72D3-4860-954E-1592B695881A}" destId="{98E65B2D-4580-4582-8708-2AF3E44131A0}" srcOrd="0" destOrd="0" presId="urn:microsoft.com/office/officeart/2005/8/layout/vList5"/>
    <dgm:cxn modelId="{0C8B46C1-DA48-4B03-9775-A5A15484B12F}" srcId="{73847324-496C-445A-B923-9B06C4DA89B7}" destId="{211F6E7D-6009-446E-8889-928C6A598F61}" srcOrd="0" destOrd="0" parTransId="{1F3C7E0F-2303-4FAD-9EE9-39459DE8CBC2}" sibTransId="{4A086731-A259-4CE2-8802-604F82DC8AAC}"/>
    <dgm:cxn modelId="{CBDF0157-8728-48A4-B0A0-BA15EF87E870}" type="presOf" srcId="{466DB590-357D-42F0-AAA2-42CA6DAF7930}" destId="{98E65B2D-4580-4582-8708-2AF3E44131A0}" srcOrd="0" destOrd="1" presId="urn:microsoft.com/office/officeart/2005/8/layout/vList5"/>
    <dgm:cxn modelId="{E035E38D-993F-46A7-A99C-E80C5A2BF50B}" type="presOf" srcId="{599797C5-AED2-42D9-ABC1-3545A926A2E9}" destId="{CA88C362-9850-491A-B816-D29477643B52}" srcOrd="0" destOrd="1" presId="urn:microsoft.com/office/officeart/2005/8/layout/vList5"/>
    <dgm:cxn modelId="{85DBD9BD-5289-463E-9335-9E37577AA9AF}" srcId="{211F6E7D-6009-446E-8889-928C6A598F61}" destId="{AFBC94C6-173A-46E6-83C9-AA86D59C3C2B}" srcOrd="0" destOrd="0" parTransId="{32993724-C01B-4B91-AA10-AAE53A086D24}" sibTransId="{77E2ECC9-C59C-4B01-9504-21108E135D6C}"/>
    <dgm:cxn modelId="{E6EEEFF9-F052-47C6-AE41-A14A94461182}" srcId="{773E40E7-0ADF-4AC7-AEC7-8E69B23FD239}" destId="{DC2FA55D-6492-451A-BE17-530B717C42D1}" srcOrd="0" destOrd="0" parTransId="{9F347E4C-082C-4545-8652-1523CD68E40E}" sibTransId="{FAD4D96C-44EC-466E-BC1E-B1039492A3ED}"/>
    <dgm:cxn modelId="{B2904061-08EF-4D3E-982D-422CCBFB44A8}" srcId="{73847324-496C-445A-B923-9B06C4DA89B7}" destId="{06BC35E9-F326-4099-9D43-04A900662973}" srcOrd="2" destOrd="0" parTransId="{4D5CD2F5-4679-424C-9783-67CB6CA76297}" sibTransId="{461BF1B2-560F-4256-9815-B69707DCB406}"/>
    <dgm:cxn modelId="{A8C175F2-BE5D-4BF0-A08A-A3946DE707D2}" srcId="{F59C75CE-D32F-4FF3-BBF6-F1EA588ADF25}" destId="{5F7FC361-E7DD-4209-B3B3-761E15D9788B}" srcOrd="0" destOrd="0" parTransId="{FD32B5C7-C65C-4FFC-8C41-5142A3C53414}" sibTransId="{E4EA67C9-F3BC-479B-97AA-179496E0E19A}"/>
    <dgm:cxn modelId="{E8136490-59DE-4C3B-8252-E3ECE8B1C82F}" type="presOf" srcId="{211F6E7D-6009-446E-8889-928C6A598F61}" destId="{71F1425C-0396-4051-85C0-FADF02DEF5B0}" srcOrd="0" destOrd="0" presId="urn:microsoft.com/office/officeart/2005/8/layout/vList5"/>
    <dgm:cxn modelId="{EDC454C4-C7AD-414F-969F-8AC271280677}" type="presOf" srcId="{5F7FC361-E7DD-4209-B3B3-761E15D9788B}" destId="{CA88C362-9850-491A-B816-D29477643B52}" srcOrd="0" destOrd="0" presId="urn:microsoft.com/office/officeart/2005/8/layout/vList5"/>
    <dgm:cxn modelId="{7B2661B9-9EFE-4736-8361-C0ABF5629FB3}" srcId="{F59C75CE-D32F-4FF3-BBF6-F1EA588ADF25}" destId="{599797C5-AED2-42D9-ABC1-3545A926A2E9}" srcOrd="1" destOrd="0" parTransId="{F70602E8-A87B-4294-B267-2B7406DD4B0A}" sibTransId="{3B3E8A4D-6CAF-419E-9A50-DEDDB44164FC}"/>
    <dgm:cxn modelId="{ACCCAD2A-BA03-48D6-A49E-7E68F5EFAB30}" type="presOf" srcId="{AFBC94C6-173A-46E6-83C9-AA86D59C3C2B}" destId="{7D6312A4-B861-4BB5-9474-04D254FE71D7}" srcOrd="0" destOrd="0" presId="urn:microsoft.com/office/officeart/2005/8/layout/vList5"/>
    <dgm:cxn modelId="{03C4700D-BA1A-480F-8592-E9C08368E645}" type="presParOf" srcId="{04D09F91-CD75-436E-913A-DE9F96B727EB}" destId="{5C19C19D-30F2-4CC2-A695-7C17D15DC1F6}" srcOrd="0" destOrd="0" presId="urn:microsoft.com/office/officeart/2005/8/layout/vList5"/>
    <dgm:cxn modelId="{00DCF317-2E3A-43F6-8A9B-BB3FB12B2C38}" type="presParOf" srcId="{5C19C19D-30F2-4CC2-A695-7C17D15DC1F6}" destId="{71F1425C-0396-4051-85C0-FADF02DEF5B0}" srcOrd="0" destOrd="0" presId="urn:microsoft.com/office/officeart/2005/8/layout/vList5"/>
    <dgm:cxn modelId="{6D91A6E0-FFC4-4E4E-AF1A-E8045FEB5906}" type="presParOf" srcId="{5C19C19D-30F2-4CC2-A695-7C17D15DC1F6}" destId="{7D6312A4-B861-4BB5-9474-04D254FE71D7}" srcOrd="1" destOrd="0" presId="urn:microsoft.com/office/officeart/2005/8/layout/vList5"/>
    <dgm:cxn modelId="{47F2E130-FD48-4CB5-90D8-14B8AFC85F0D}" type="presParOf" srcId="{04D09F91-CD75-436E-913A-DE9F96B727EB}" destId="{8E41E53F-C385-4643-B4E1-BB5F1667DDA2}" srcOrd="1" destOrd="0" presId="urn:microsoft.com/office/officeart/2005/8/layout/vList5"/>
    <dgm:cxn modelId="{61F6159A-52A3-485B-94C5-5CEC495F455B}" type="presParOf" srcId="{04D09F91-CD75-436E-913A-DE9F96B727EB}" destId="{C8B891E8-2998-4CF5-9C06-1817A8763170}" srcOrd="2" destOrd="0" presId="urn:microsoft.com/office/officeart/2005/8/layout/vList5"/>
    <dgm:cxn modelId="{2D240685-6DF3-4EC2-8067-5A3F43A13C1C}" type="presParOf" srcId="{C8B891E8-2998-4CF5-9C06-1817A8763170}" destId="{B55E6D94-E2B8-4C06-9D48-813EB4AF0DD7}" srcOrd="0" destOrd="0" presId="urn:microsoft.com/office/officeart/2005/8/layout/vList5"/>
    <dgm:cxn modelId="{4C095E0C-A847-4A12-B025-FA77501E236D}" type="presParOf" srcId="{C8B891E8-2998-4CF5-9C06-1817A8763170}" destId="{B4070A27-8ED7-4B05-897B-30462309140E}" srcOrd="1" destOrd="0" presId="urn:microsoft.com/office/officeart/2005/8/layout/vList5"/>
    <dgm:cxn modelId="{8086B542-DE08-493E-8034-85979041AC92}" type="presParOf" srcId="{04D09F91-CD75-436E-913A-DE9F96B727EB}" destId="{4B94C310-ABAA-45C6-8BE7-CA626FAE2F56}" srcOrd="3" destOrd="0" presId="urn:microsoft.com/office/officeart/2005/8/layout/vList5"/>
    <dgm:cxn modelId="{6C602270-9DBB-435C-AAB0-D1CEC24135DC}" type="presParOf" srcId="{04D09F91-CD75-436E-913A-DE9F96B727EB}" destId="{86D70E79-D98E-4D4E-8BAB-B9C3420D9916}" srcOrd="4" destOrd="0" presId="urn:microsoft.com/office/officeart/2005/8/layout/vList5"/>
    <dgm:cxn modelId="{4C3EE28C-0481-40D6-81DD-CDF00F233E6A}" type="presParOf" srcId="{86D70E79-D98E-4D4E-8BAB-B9C3420D9916}" destId="{3CC74A31-F941-4D87-B962-F9B2561112D7}" srcOrd="0" destOrd="0" presId="urn:microsoft.com/office/officeart/2005/8/layout/vList5"/>
    <dgm:cxn modelId="{7305C645-AB27-4A40-951B-54D230F7CEB7}" type="presParOf" srcId="{86D70E79-D98E-4D4E-8BAB-B9C3420D9916}" destId="{98E65B2D-4580-4582-8708-2AF3E44131A0}" srcOrd="1" destOrd="0" presId="urn:microsoft.com/office/officeart/2005/8/layout/vList5"/>
    <dgm:cxn modelId="{95FE4C24-C167-42E8-B211-9515BA94A543}" type="presParOf" srcId="{04D09F91-CD75-436E-913A-DE9F96B727EB}" destId="{E42FB3C2-F03D-423B-B9B0-2C7B1B454BC0}" srcOrd="5" destOrd="0" presId="urn:microsoft.com/office/officeart/2005/8/layout/vList5"/>
    <dgm:cxn modelId="{62EBB557-9DB3-4CF6-B279-6CE4D3A1D4E8}" type="presParOf" srcId="{04D09F91-CD75-436E-913A-DE9F96B727EB}" destId="{B4BB9A17-A6FF-4705-B703-E6CA47794052}" srcOrd="6" destOrd="0" presId="urn:microsoft.com/office/officeart/2005/8/layout/vList5"/>
    <dgm:cxn modelId="{3476746C-13C4-44B0-A6F9-C4D7B32A836B}" type="presParOf" srcId="{B4BB9A17-A6FF-4705-B703-E6CA47794052}" destId="{D437E599-5283-41C2-BCBF-D66D565F7EDD}" srcOrd="0" destOrd="0" presId="urn:microsoft.com/office/officeart/2005/8/layout/vList5"/>
    <dgm:cxn modelId="{1ED23DC8-AAB6-4A73-A54E-BF2D84D32F47}" type="presParOf" srcId="{B4BB9A17-A6FF-4705-B703-E6CA47794052}" destId="{CA88C362-9850-491A-B816-D29477643B52}" srcOrd="1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C54DDE-CFD6-4C03-BC10-7C6E06B0F519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</dgm:pt>
    <dgm:pt modelId="{9829F673-B8FF-4FA0-8B37-4329167058D6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Я идеальный</a:t>
          </a:r>
        </a:p>
        <a:p>
          <a:endParaRPr lang="ru-RU" sz="1200" dirty="0"/>
        </a:p>
      </dgm:t>
    </dgm:pt>
    <dgm:pt modelId="{93CFECF2-6445-4FD5-850A-E6DCDD009450}" type="parTrans" cxnId="{CDD0EBE3-AFBC-4ACB-BF23-71A8903C67B8}">
      <dgm:prSet/>
      <dgm:spPr/>
      <dgm:t>
        <a:bodyPr/>
        <a:lstStyle/>
        <a:p>
          <a:endParaRPr lang="ru-RU"/>
        </a:p>
      </dgm:t>
    </dgm:pt>
    <dgm:pt modelId="{593D84E6-9938-4EDE-A8A5-2042C84ECD08}" type="sibTrans" cxnId="{CDD0EBE3-AFBC-4ACB-BF23-71A8903C67B8}">
      <dgm:prSet/>
      <dgm:spPr/>
      <dgm:t>
        <a:bodyPr/>
        <a:lstStyle/>
        <a:p>
          <a:endParaRPr lang="ru-RU"/>
        </a:p>
      </dgm:t>
    </dgm:pt>
    <dgm:pt modelId="{C8B795DE-22E2-4ED1-BE13-459DA581DF49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/>
            <a:t> Я реальный</a:t>
          </a:r>
        </a:p>
        <a:p>
          <a:pPr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dirty="0"/>
        </a:p>
      </dgm:t>
    </dgm:pt>
    <dgm:pt modelId="{86AE9F49-C9E8-4C37-8463-C6E6AA1A7E99}" type="parTrans" cxnId="{7E5A15D3-6633-4A35-89FC-C6ADA92A2B85}">
      <dgm:prSet/>
      <dgm:spPr/>
      <dgm:t>
        <a:bodyPr/>
        <a:lstStyle/>
        <a:p>
          <a:endParaRPr lang="ru-RU"/>
        </a:p>
      </dgm:t>
    </dgm:pt>
    <dgm:pt modelId="{8DDEE0AD-BC17-42E1-8021-187D90BCC550}" type="sibTrans" cxnId="{7E5A15D3-6633-4A35-89FC-C6ADA92A2B85}">
      <dgm:prSet/>
      <dgm:spPr/>
      <dgm:t>
        <a:bodyPr/>
        <a:lstStyle/>
        <a:p>
          <a:endParaRPr lang="ru-RU"/>
        </a:p>
      </dgm:t>
    </dgm:pt>
    <dgm:pt modelId="{940AFE22-CDD5-40C5-9999-46B012D0A075}" type="pres">
      <dgm:prSet presAssocID="{77C54DDE-CFD6-4C03-BC10-7C6E06B0F519}" presName="Name0" presStyleCnt="0">
        <dgm:presLayoutVars>
          <dgm:chMax val="7"/>
          <dgm:resizeHandles val="exact"/>
        </dgm:presLayoutVars>
      </dgm:prSet>
      <dgm:spPr/>
    </dgm:pt>
    <dgm:pt modelId="{055B21B6-99C8-445B-9649-8AAE9F84086B}" type="pres">
      <dgm:prSet presAssocID="{77C54DDE-CFD6-4C03-BC10-7C6E06B0F519}" presName="comp1" presStyleCnt="0"/>
      <dgm:spPr/>
    </dgm:pt>
    <dgm:pt modelId="{0AF38C12-D177-40B8-BB28-F1D981D6997C}" type="pres">
      <dgm:prSet presAssocID="{77C54DDE-CFD6-4C03-BC10-7C6E06B0F519}" presName="circle1" presStyleLbl="node1" presStyleIdx="0" presStyleCnt="2"/>
      <dgm:spPr/>
      <dgm:t>
        <a:bodyPr/>
        <a:lstStyle/>
        <a:p>
          <a:endParaRPr lang="ru-RU"/>
        </a:p>
      </dgm:t>
    </dgm:pt>
    <dgm:pt modelId="{808D4E26-8BB5-424B-9CB0-9C4176D1DF1B}" type="pres">
      <dgm:prSet presAssocID="{77C54DDE-CFD6-4C03-BC10-7C6E06B0F519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587AEF-FE50-4C43-88CD-F4F75EA8ABF3}" type="pres">
      <dgm:prSet presAssocID="{77C54DDE-CFD6-4C03-BC10-7C6E06B0F519}" presName="comp2" presStyleCnt="0"/>
      <dgm:spPr/>
    </dgm:pt>
    <dgm:pt modelId="{F3F3B435-A014-4A04-B474-81EFF21EE8E1}" type="pres">
      <dgm:prSet presAssocID="{77C54DDE-CFD6-4C03-BC10-7C6E06B0F519}" presName="circle2" presStyleLbl="node1" presStyleIdx="1" presStyleCnt="2" custScaleY="97265"/>
      <dgm:spPr/>
      <dgm:t>
        <a:bodyPr/>
        <a:lstStyle/>
        <a:p>
          <a:endParaRPr lang="ru-RU"/>
        </a:p>
      </dgm:t>
    </dgm:pt>
    <dgm:pt modelId="{2567E44D-8126-4AC3-B046-C7BF4F27F04C}" type="pres">
      <dgm:prSet presAssocID="{77C54DDE-CFD6-4C03-BC10-7C6E06B0F519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5A15D3-6633-4A35-89FC-C6ADA92A2B85}" srcId="{77C54DDE-CFD6-4C03-BC10-7C6E06B0F519}" destId="{C8B795DE-22E2-4ED1-BE13-459DA581DF49}" srcOrd="1" destOrd="0" parTransId="{86AE9F49-C9E8-4C37-8463-C6E6AA1A7E99}" sibTransId="{8DDEE0AD-BC17-42E1-8021-187D90BCC550}"/>
    <dgm:cxn modelId="{8ECE8666-727A-4C65-AF54-25CF8B3914A1}" type="presOf" srcId="{C8B795DE-22E2-4ED1-BE13-459DA581DF49}" destId="{F3F3B435-A014-4A04-B474-81EFF21EE8E1}" srcOrd="0" destOrd="0" presId="urn:microsoft.com/office/officeart/2005/8/layout/venn2"/>
    <dgm:cxn modelId="{A759381A-37AA-4755-9BB5-691805EC5A51}" type="presOf" srcId="{9829F673-B8FF-4FA0-8B37-4329167058D6}" destId="{0AF38C12-D177-40B8-BB28-F1D981D6997C}" srcOrd="0" destOrd="0" presId="urn:microsoft.com/office/officeart/2005/8/layout/venn2"/>
    <dgm:cxn modelId="{01A308A8-637B-4477-BD7F-F8C4D559CFDF}" type="presOf" srcId="{C8B795DE-22E2-4ED1-BE13-459DA581DF49}" destId="{2567E44D-8126-4AC3-B046-C7BF4F27F04C}" srcOrd="1" destOrd="0" presId="urn:microsoft.com/office/officeart/2005/8/layout/venn2"/>
    <dgm:cxn modelId="{FDA727CF-716C-44A9-9CD4-52F1FE426AE0}" type="presOf" srcId="{9829F673-B8FF-4FA0-8B37-4329167058D6}" destId="{808D4E26-8BB5-424B-9CB0-9C4176D1DF1B}" srcOrd="1" destOrd="0" presId="urn:microsoft.com/office/officeart/2005/8/layout/venn2"/>
    <dgm:cxn modelId="{CDD0EBE3-AFBC-4ACB-BF23-71A8903C67B8}" srcId="{77C54DDE-CFD6-4C03-BC10-7C6E06B0F519}" destId="{9829F673-B8FF-4FA0-8B37-4329167058D6}" srcOrd="0" destOrd="0" parTransId="{93CFECF2-6445-4FD5-850A-E6DCDD009450}" sibTransId="{593D84E6-9938-4EDE-A8A5-2042C84ECD08}"/>
    <dgm:cxn modelId="{A0768D61-665E-4024-848E-E715A3705C3F}" type="presOf" srcId="{77C54DDE-CFD6-4C03-BC10-7C6E06B0F519}" destId="{940AFE22-CDD5-40C5-9999-46B012D0A075}" srcOrd="0" destOrd="0" presId="urn:microsoft.com/office/officeart/2005/8/layout/venn2"/>
    <dgm:cxn modelId="{90E32E68-E2E9-4CC6-A9D7-CE4D68C12188}" type="presParOf" srcId="{940AFE22-CDD5-40C5-9999-46B012D0A075}" destId="{055B21B6-99C8-445B-9649-8AAE9F84086B}" srcOrd="0" destOrd="0" presId="urn:microsoft.com/office/officeart/2005/8/layout/venn2"/>
    <dgm:cxn modelId="{B9E92849-C027-4A0D-8261-4E677119DCB5}" type="presParOf" srcId="{055B21B6-99C8-445B-9649-8AAE9F84086B}" destId="{0AF38C12-D177-40B8-BB28-F1D981D6997C}" srcOrd="0" destOrd="0" presId="urn:microsoft.com/office/officeart/2005/8/layout/venn2"/>
    <dgm:cxn modelId="{B4C54D8D-4567-420E-A24A-992B9A546B58}" type="presParOf" srcId="{055B21B6-99C8-445B-9649-8AAE9F84086B}" destId="{808D4E26-8BB5-424B-9CB0-9C4176D1DF1B}" srcOrd="1" destOrd="0" presId="urn:microsoft.com/office/officeart/2005/8/layout/venn2"/>
    <dgm:cxn modelId="{CFD9EDED-B54E-4BAC-ABC1-EEF6BDED2E70}" type="presParOf" srcId="{940AFE22-CDD5-40C5-9999-46B012D0A075}" destId="{D6587AEF-FE50-4C43-88CD-F4F75EA8ABF3}" srcOrd="1" destOrd="0" presId="urn:microsoft.com/office/officeart/2005/8/layout/venn2"/>
    <dgm:cxn modelId="{15ED4829-4D1E-42EA-82E3-7ACCD7A18780}" type="presParOf" srcId="{D6587AEF-FE50-4C43-88CD-F4F75EA8ABF3}" destId="{F3F3B435-A014-4A04-B474-81EFF21EE8E1}" srcOrd="0" destOrd="0" presId="urn:microsoft.com/office/officeart/2005/8/layout/venn2"/>
    <dgm:cxn modelId="{88596A8E-261F-4436-93C0-C2FC76923FB8}" type="presParOf" srcId="{D6587AEF-FE50-4C43-88CD-F4F75EA8ABF3}" destId="{2567E44D-8126-4AC3-B046-C7BF4F27F04C}" srcOrd="1" destOrd="0" presId="urn:microsoft.com/office/officeart/2005/8/layout/ven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CA6AE-60F5-4398-984C-8B9348132889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6FE44-F51A-46E2-AAA4-C4BEA98980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0D3EC-5643-421C-B90B-B84DE98F25E5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135FD6-72B2-48C5-A9F2-A85404DD31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0D3EC-5643-421C-B90B-B84DE98F25E5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135FD6-72B2-48C5-A9F2-A85404DD31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0D3EC-5643-421C-B90B-B84DE98F25E5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135FD6-72B2-48C5-A9F2-A85404DD31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0D3EC-5643-421C-B90B-B84DE98F25E5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135FD6-72B2-48C5-A9F2-A85404DD31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0D3EC-5643-421C-B90B-B84DE98F25E5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135FD6-72B2-48C5-A9F2-A85404DD31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0D3EC-5643-421C-B90B-B84DE98F25E5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135FD6-72B2-48C5-A9F2-A85404DD31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0D3EC-5643-421C-B90B-B84DE98F25E5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135FD6-72B2-48C5-A9F2-A85404DD31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0D3EC-5643-421C-B90B-B84DE98F25E5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135FD6-72B2-48C5-A9F2-A85404DD31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0D3EC-5643-421C-B90B-B84DE98F25E5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135FD6-72B2-48C5-A9F2-A85404DD31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0D3EC-5643-421C-B90B-B84DE98F25E5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135FD6-72B2-48C5-A9F2-A85404DD31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0D3EC-5643-421C-B90B-B84DE98F25E5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135FD6-72B2-48C5-A9F2-A85404DD31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F40D3EC-5643-421C-B90B-B84DE98F25E5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D135FD6-72B2-48C5-A9F2-A85404DD31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211978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«Формирование и поддержка положительной самооценки дошкольников»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214686"/>
            <a:ext cx="7406640" cy="2286016"/>
          </a:xfrm>
        </p:spPr>
        <p:txBody>
          <a:bodyPr/>
          <a:lstStyle/>
          <a:p>
            <a:r>
              <a:rPr lang="ru-RU" dirty="0" smtClean="0"/>
              <a:t>Практический семинар</a:t>
            </a:r>
          </a:p>
          <a:p>
            <a:r>
              <a:rPr lang="ru-RU" dirty="0" smtClean="0"/>
              <a:t>11.02.2015</a:t>
            </a:r>
            <a:endParaRPr lang="ru-RU" dirty="0"/>
          </a:p>
        </p:txBody>
      </p:sp>
      <p:pic>
        <p:nvPicPr>
          <p:cNvPr id="21506" name="Picture 2" descr="http://go4.imgsmail.ru/imgpreview?key=205dc622003fc8b4&amp;mb=imgdb_preview_9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594783"/>
            <a:ext cx="4329127" cy="30870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2256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Совпадение представлений ребенка о своём реальном "Я" с идеальным считается важным показателем эмоционального благополучия.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35100" y="3000372"/>
          <a:ext cx="7499350" cy="3248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Объективность самооценки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Переоценка</a:t>
            </a:r>
          </a:p>
          <a:p>
            <a:r>
              <a:rPr lang="ru-RU" dirty="0" smtClean="0"/>
              <a:t>Адекватная оценка</a:t>
            </a:r>
          </a:p>
          <a:p>
            <a:r>
              <a:rPr lang="ru-RU" dirty="0" smtClean="0"/>
              <a:t>Недооценка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1135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Оценочная составляющая самосознания отражает отношение человека к себе и своим качествам, его самооценку.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143116"/>
            <a:ext cx="7498080" cy="410528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Положительная самооценка основана на самоуважении, ощущении собственной ценности и положительного отношения ко всему, что входит в представления о самом себе.</a:t>
            </a:r>
          </a:p>
          <a:p>
            <a:r>
              <a:rPr lang="ru-RU" dirty="0" smtClean="0"/>
              <a:t> Отрицательная самооценка выражает неприятие себя, самоотрицание, негативное отношение к своей личности. Заниженная самооценка у детей дошкольного возраста рассматривается как отклонение в развитии личности.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 старшем дошкольном возрасте появляются зачатки рефлексии — способности анализировать свою деятельность и соотносить свои мнения, переживания и действия с мнениями и оценками окружающих, поэтому самооценка детей старшего дошкольного возраста становится уже более реалистичной, в привычных ситуациях и привычных видах деятельности приближается к адекватной. В незнакомой ситуации и непривычных видах деятельности их самооценка завышенная.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Методика определения самооценки детей 3-7 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28802"/>
            <a:ext cx="7498080" cy="4319598"/>
          </a:xfrm>
        </p:spPr>
        <p:txBody>
          <a:bodyPr/>
          <a:lstStyle/>
          <a:p>
            <a:pPr lvl="0"/>
            <a:r>
              <a:rPr lang="ru-RU" dirty="0" smtClean="0"/>
              <a:t>Методика Марцинковской Т.Д. «Лесенка»;</a:t>
            </a:r>
          </a:p>
          <a:p>
            <a:pPr lvl="0"/>
            <a:r>
              <a:rPr lang="ru-RU" dirty="0" smtClean="0"/>
              <a:t>Методика «Какой я?»;</a:t>
            </a:r>
          </a:p>
          <a:p>
            <a:r>
              <a:rPr lang="ru-RU" dirty="0" smtClean="0"/>
              <a:t>Методика Щур В.Г. по определению своего места среди всех детей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Методика Марцинковской Т.Д. «Лесенка»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14488"/>
            <a:ext cx="7498080" cy="453391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Инструкция: Посмотри на эту лесенку. Видишь, тут стоит мальчик (девочка). На ступеньку выше (показывают) ставят хороших детей, чем выше, тем лучше дети, а на самой верхней ступеньке – самые хорошие ребята. На ступеньку ниже ставят не очень хороших детей (показывают), еще ниже – еще хуже, а на самой нижней ступеньке – самые плохие ребята. На какую ступеньку ты сам себя поставишь? А на какую ступеньку тебя поставит мама? Папа? Воспитательница?</a:t>
            </a:r>
          </a:p>
          <a:p>
            <a:r>
              <a:rPr lang="ru-RU" dirty="0" smtClean="0"/>
              <a:t>Проведение теста. Ребенку дают листок с нарисованной на нем лестницей и объясняют значение ступенек. Важно проследить, правильно ли понял ребенок ваше объяснение, в случае необходимости следует повторить его. После этого задают вопросы, ответы записывают.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Методика «Какой я?»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Эта методика предназначается для определения самооценки ребенком-дошкольником наличия у него некоторых качеств личности. Экспериментатор спрашивает у ребенка, как он себя сам воспринимает и оценивает по десяти различным положительным качествам личности</a:t>
            </a:r>
          </a:p>
          <a:p>
            <a:pPr lvl="0"/>
            <a:r>
              <a:rPr lang="ru-RU" dirty="0" smtClean="0"/>
              <a:t>Хороший</a:t>
            </a:r>
          </a:p>
          <a:p>
            <a:pPr lvl="0"/>
            <a:r>
              <a:rPr lang="ru-RU" dirty="0" smtClean="0"/>
              <a:t>Добрый</a:t>
            </a:r>
          </a:p>
          <a:p>
            <a:pPr lvl="0"/>
            <a:r>
              <a:rPr lang="ru-RU" dirty="0" smtClean="0"/>
              <a:t>Умный</a:t>
            </a:r>
          </a:p>
          <a:p>
            <a:pPr lvl="0"/>
            <a:r>
              <a:rPr lang="ru-RU" dirty="0" smtClean="0"/>
              <a:t>Аккуратный</a:t>
            </a:r>
          </a:p>
          <a:p>
            <a:pPr lvl="0"/>
            <a:r>
              <a:rPr lang="ru-RU" dirty="0" smtClean="0"/>
              <a:t>Послушный</a:t>
            </a:r>
          </a:p>
          <a:p>
            <a:pPr lvl="0"/>
            <a:r>
              <a:rPr lang="ru-RU" dirty="0" smtClean="0"/>
              <a:t>Внимательный</a:t>
            </a:r>
          </a:p>
          <a:p>
            <a:pPr lvl="0"/>
            <a:r>
              <a:rPr lang="ru-RU" dirty="0" smtClean="0"/>
              <a:t>Вежливый</a:t>
            </a:r>
          </a:p>
          <a:p>
            <a:pPr lvl="0"/>
            <a:r>
              <a:rPr lang="ru-RU" dirty="0" smtClean="0"/>
              <a:t>Умелый (способный)</a:t>
            </a:r>
          </a:p>
          <a:p>
            <a:pPr lvl="0"/>
            <a:r>
              <a:rPr lang="ru-RU" dirty="0" smtClean="0"/>
              <a:t>Честный</a:t>
            </a:r>
          </a:p>
          <a:p>
            <a:pPr lvl="0"/>
            <a:r>
              <a:rPr lang="ru-RU" dirty="0" smtClean="0"/>
              <a:t>Смелый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-214338"/>
            <a:ext cx="749808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642942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Ответы оцениваются по вербальной шкале: да, нет, не знаю, иногда (не всегда). Оценка результатов: ответы типа «да» оцениваются в 1 балл, ответы типа «нет» оцениваются в 0 баллов. Ответы типа «не знаю» и «иногда» оцениваются в 0,5 балла. Самооценка ребенка определяется по общей сумме баллов, набранной им по всем качествам личности.</a:t>
            </a:r>
          </a:p>
          <a:p>
            <a:pPr>
              <a:buNone/>
            </a:pPr>
            <a:r>
              <a:rPr lang="ru-RU" dirty="0" smtClean="0"/>
              <a:t>Выводы по уровню развития</a:t>
            </a:r>
          </a:p>
          <a:p>
            <a:r>
              <a:rPr lang="ru-RU" dirty="0" smtClean="0"/>
              <a:t>10 баллов – очень высокий; </a:t>
            </a:r>
          </a:p>
          <a:p>
            <a:r>
              <a:rPr lang="ru-RU" dirty="0" smtClean="0"/>
              <a:t>8-9 баллов – высокий;</a:t>
            </a:r>
          </a:p>
          <a:p>
            <a:r>
              <a:rPr lang="ru-RU" dirty="0" smtClean="0"/>
              <a:t> 4-7 баллов – средний; </a:t>
            </a:r>
          </a:p>
          <a:p>
            <a:r>
              <a:rPr lang="ru-RU" dirty="0" smtClean="0"/>
              <a:t>2-3 балла – низкий;</a:t>
            </a:r>
          </a:p>
          <a:p>
            <a:r>
              <a:rPr lang="ru-RU" dirty="0" smtClean="0"/>
              <a:t> 0-1 балл – очень низкий.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Методики В.Г.Щур по определению своего места среди всех детей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Ребенку предлагаются шесть лесенок из пяти ступенек, где верхняя ступенька – позитивная оценка, а нижняя – негативная. Ребенка просят отметить крестиком на каждом отрезке свое место «среди всех детей» по уровням соответственно «здоровья», «ума», «счастья», «доброты», «красоты». Считается, что отмеченные значения характеризуют общую удовлетворенность – «счастье» и частные самооценки – «здоровье», «ум», «красота», «доброта».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Формирование самооценки дошкольников в процессе игры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Развитие способности понимать эмоциональное состояние окружающих людей, возможности самовыражения</a:t>
            </a:r>
          </a:p>
          <a:p>
            <a:r>
              <a:rPr lang="ru-RU" dirty="0" smtClean="0"/>
              <a:t> Формирование моральных представлений</a:t>
            </a:r>
          </a:p>
          <a:p>
            <a:r>
              <a:rPr lang="ru-RU" dirty="0" smtClean="0"/>
              <a:t>Снятие барьеров в общении.</a:t>
            </a:r>
          </a:p>
          <a:p>
            <a:r>
              <a:rPr lang="ru-RU" dirty="0" smtClean="0"/>
              <a:t> Регулирование и корректировка поведения и характера.</a:t>
            </a:r>
          </a:p>
          <a:p>
            <a:r>
              <a:rPr lang="ru-RU" dirty="0" smtClean="0"/>
              <a:t>Снижение </a:t>
            </a:r>
            <a:r>
              <a:rPr lang="ru-RU" dirty="0" err="1" smtClean="0"/>
              <a:t>психоэмоционального</a:t>
            </a:r>
            <a:r>
              <a:rPr lang="ru-RU" dirty="0" smtClean="0"/>
              <a:t> напряжения. </a:t>
            </a:r>
          </a:p>
          <a:p>
            <a:r>
              <a:rPr lang="ru-RU" dirty="0" smtClean="0"/>
              <a:t>Развитие выразительной моторики, способности адекватно выражать свое эмоциональное состояние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Для успешной реализации Программы должны быть обеспечены следующие психолого-педагогические условия</a:t>
            </a:r>
            <a:r>
              <a:rPr lang="ru-RU" sz="2700" dirty="0" smtClean="0">
                <a:sym typeface="Wingdings" pitchFamily="2" charset="2"/>
              </a:rPr>
              <a:t>: (</a:t>
            </a:r>
            <a:r>
              <a:rPr lang="ru-RU" sz="2700" dirty="0" smtClean="0"/>
              <a:t>3.2.1. ФГОС ДО)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1) уважение взрослых к человеческому достоинству детей, </a:t>
            </a:r>
            <a:r>
              <a:rPr lang="ru-RU" b="1" dirty="0" smtClean="0"/>
              <a:t>формирование и поддержка их положительной самооценки</a:t>
            </a:r>
            <a:r>
              <a:rPr lang="ru-RU" dirty="0" smtClean="0"/>
              <a:t>, уверенности в собственных возможностях и способностях;</a:t>
            </a:r>
          </a:p>
          <a:p>
            <a:r>
              <a:rPr lang="ru-RU" dirty="0" smtClean="0"/>
              <a:t>2) использование в образовательной деятельности форм и методов работы с детьми, соответствующих их возрастным и индивидуальным особенностям (недопустимость как искусственного ускорения, так и искусственного замедления развития детей);</a:t>
            </a:r>
          </a:p>
          <a:p>
            <a:r>
              <a:rPr lang="ru-RU" dirty="0" smtClean="0"/>
              <a:t>3) построение образовательной деятельности на основе взаимодействия взрослых с детьми, ориентированного на интересы и возможности каждого ребенка и учитывающего социальную ситуацию его развития;</a:t>
            </a:r>
          </a:p>
          <a:p>
            <a:r>
              <a:rPr lang="ru-RU" dirty="0" smtClean="0"/>
              <a:t>4) поддержка взрослыми положительного, доброжелательного отношения детей друг к другу и взаимодействия детей друг с другом в разных видах деятельности;</a:t>
            </a:r>
          </a:p>
          <a:p>
            <a:r>
              <a:rPr lang="ru-RU" dirty="0" smtClean="0"/>
              <a:t>5) поддержка инициативы и самостоятельности детей в специфических для них видах деятельности;</a:t>
            </a:r>
          </a:p>
          <a:p>
            <a:r>
              <a:rPr lang="ru-RU" dirty="0" smtClean="0"/>
              <a:t>6) возможность выбора детьми материалов, видов активности, участников совместной деятельности и общения;</a:t>
            </a:r>
          </a:p>
          <a:p>
            <a:r>
              <a:rPr lang="ru-RU" dirty="0" smtClean="0"/>
              <a:t>7) защита детей от всех форм физического и психического насилия 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методики: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Тренинг узнавания эмоций по внешним сигналам.</a:t>
            </a:r>
            <a:endParaRPr lang="ru-RU" dirty="0" smtClean="0"/>
          </a:p>
          <a:p>
            <a:r>
              <a:rPr lang="ru-RU" b="1" dirty="0" smtClean="0"/>
              <a:t>Этюды на отображение положительных (отрицательных) черт характера</a:t>
            </a:r>
          </a:p>
          <a:p>
            <a:r>
              <a:rPr lang="ru-RU" b="1" dirty="0" smtClean="0"/>
              <a:t>Настольная игра </a:t>
            </a:r>
          </a:p>
          <a:p>
            <a:r>
              <a:rPr lang="ru-RU" b="1" dirty="0" smtClean="0"/>
              <a:t>Релаксация </a:t>
            </a:r>
          </a:p>
          <a:p>
            <a:r>
              <a:rPr lang="ru-RU" b="1" dirty="0" smtClean="0"/>
              <a:t>Коммуникативные игры.</a:t>
            </a:r>
          </a:p>
          <a:p>
            <a:r>
              <a:rPr lang="ru-RU" b="1" dirty="0" smtClean="0"/>
              <a:t>Аутотренинг.</a:t>
            </a:r>
            <a:endParaRPr lang="ru-RU" dirty="0" smtClean="0"/>
          </a:p>
          <a:p>
            <a:r>
              <a:rPr lang="ru-RU" b="1" dirty="0" smtClean="0"/>
              <a:t>Подвижные игры.</a:t>
            </a:r>
            <a:endParaRPr lang="ru-RU" dirty="0" smtClean="0"/>
          </a:p>
          <a:p>
            <a:r>
              <a:rPr lang="ru-RU" b="1" dirty="0" err="1" smtClean="0"/>
              <a:t>Психомышечная</a:t>
            </a:r>
            <a:r>
              <a:rPr lang="ru-RU" b="1" dirty="0" smtClean="0"/>
              <a:t> тренировка.</a:t>
            </a:r>
            <a:endParaRPr lang="ru-RU" dirty="0" smtClean="0"/>
          </a:p>
          <a:p>
            <a:r>
              <a:rPr lang="ru-RU" b="1" dirty="0" smtClean="0"/>
              <a:t>Задачи-шутки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 – Петербург Учебная программа формирования позитивной самооценки у дошкольников« СОГЛАСИЕ»</a:t>
            </a:r>
          </a:p>
          <a:p>
            <a:pPr>
              <a:buNone/>
            </a:pPr>
            <a:r>
              <a:rPr lang="ru-RU" dirty="0" smtClean="0"/>
              <a:t>  Автор-составитель педагог-психолог Ермилова Т.В.</a:t>
            </a:r>
          </a:p>
          <a:p>
            <a:pPr>
              <a:buNone/>
            </a:pPr>
            <a:r>
              <a:rPr lang="ru-RU" dirty="0" smtClean="0"/>
              <a:t>                                                        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Благодарю  за внимание!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5828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Под самооценкой принято понимать оценку личностью себя, своих качеств и места среди других людей.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000372"/>
            <a:ext cx="7498080" cy="3248028"/>
          </a:xfrm>
        </p:spPr>
        <p:txBody>
          <a:bodyPr/>
          <a:lstStyle/>
          <a:p>
            <a:r>
              <a:rPr lang="ru-RU" dirty="0" smtClean="0"/>
              <a:t>Считается, что тот, кто не любит и не уважает себя, редко способен любить и уважать другого, но и чрезмерная любовь к себе тоже может создавать определенные проблемы.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Самооценка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 отношению к дошкольникам повышение активности и сознательности означает, прежде всего, развитие у них способности реалистически оценивать собственные возможности при достижении определенных целей в различных видах деятельности, а также формирование умения согласовывать свои действия с интересами и потребностями других людей на основе правильной оценки своих личностных качеств, а также - партнеров по общению.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Самооценка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самооценка, являясь неотъемлемым компонентом </a:t>
            </a:r>
            <a:r>
              <a:rPr lang="ru-RU" dirty="0" err="1" smtClean="0"/>
              <a:t>потребностно</a:t>
            </a:r>
            <a:r>
              <a:rPr lang="ru-RU" dirty="0" smtClean="0"/>
              <a:t> – мотивационной сферы личности, приобретает с возрастом ребенка все большее значение в качестве регулятивного фактора.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Самооценка формируется: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результате оценочного отношения взрослых в регламентированных правилами видах деятельности;</a:t>
            </a:r>
          </a:p>
          <a:p>
            <a:r>
              <a:rPr lang="ru-RU" dirty="0" smtClean="0"/>
              <a:t>В общении и деятельности со сверстниками (чем младше дошкольники, тем менее значимы для них оценки сверстников);</a:t>
            </a:r>
          </a:p>
          <a:p>
            <a:r>
              <a:rPr lang="ru-RU" dirty="0" smtClean="0"/>
              <a:t>В результативной самостоятельной деятельности.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Каждый ли взрослый может повлиять на формирование самооценки ребенка?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/>
          <a:lstStyle/>
          <a:p>
            <a:r>
              <a:rPr lang="ru-RU" dirty="0" smtClean="0"/>
              <a:t>Развитие самооценки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14282" y="1071546"/>
          <a:ext cx="8720168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Под словом "самосознание" в психологии обычно имеют в виду существующую в сознании человека систему представлений, образов и оценок, относящихся к нему самому. В самосознании выделяют две взаимосвязанные составляющие: содержательную — знания и представления о себе (Кто я?) — и оценочную, или самооценку (Какой я?).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1841</TotalTime>
  <Words>1194</Words>
  <Application>Microsoft Office PowerPoint</Application>
  <PresentationFormat>Экран (4:3)</PresentationFormat>
  <Paragraphs>96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Солнцестояние</vt:lpstr>
      <vt:lpstr>«Формирование и поддержка положительной самооценки дошкольников» </vt:lpstr>
      <vt:lpstr>Для успешной реализации Программы должны быть обеспечены следующие психолого-педагогические условия: (3.2.1. ФГОС ДО) </vt:lpstr>
      <vt:lpstr>Под самооценкой принято понимать оценку личностью себя, своих качеств и места среди других людей. </vt:lpstr>
      <vt:lpstr>Самооценка </vt:lpstr>
      <vt:lpstr>Самооценка</vt:lpstr>
      <vt:lpstr>Самооценка формируется:</vt:lpstr>
      <vt:lpstr>Каждый ли взрослый может повлиять на формирование самооценки ребенка?</vt:lpstr>
      <vt:lpstr>Развитие самооценки</vt:lpstr>
      <vt:lpstr>Слайд 9</vt:lpstr>
      <vt:lpstr>Совпадение представлений ребенка о своём реальном "Я" с идеальным считается важным показателем эмоционального благополучия.</vt:lpstr>
      <vt:lpstr>Объективность самооценки</vt:lpstr>
      <vt:lpstr>Оценочная составляющая самосознания отражает отношение человека к себе и своим качествам, его самооценку.</vt:lpstr>
      <vt:lpstr>Рефлексия</vt:lpstr>
      <vt:lpstr>Методика определения самооценки детей 3-7 лет</vt:lpstr>
      <vt:lpstr> Методика Марцинковской Т.Д. «Лесенка» </vt:lpstr>
      <vt:lpstr>Методика «Какой я?» </vt:lpstr>
      <vt:lpstr>Слайд 17</vt:lpstr>
      <vt:lpstr>Методики В.Г.Щур по определению своего места среди всех детей</vt:lpstr>
      <vt:lpstr>Формирование самооценки дошкольников в процессе игры </vt:lpstr>
      <vt:lpstr>Содержание методики:</vt:lpstr>
      <vt:lpstr>литература</vt:lpstr>
      <vt:lpstr>Благодарю  за внимание!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«Формирование и поддержка положительной самооценки дошкольников» </dc:title>
  <dc:creator>Zver</dc:creator>
  <cp:lastModifiedBy>Zver</cp:lastModifiedBy>
  <cp:revision>187</cp:revision>
  <dcterms:created xsi:type="dcterms:W3CDTF">2015-02-02T03:24:05Z</dcterms:created>
  <dcterms:modified xsi:type="dcterms:W3CDTF">2016-01-12T05:41:22Z</dcterms:modified>
</cp:coreProperties>
</file>