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4" r:id="rId12"/>
    <p:sldId id="265" r:id="rId13"/>
    <p:sldId id="270" r:id="rId14"/>
    <p:sldId id="271" r:id="rId15"/>
    <p:sldId id="272" r:id="rId16"/>
    <p:sldId id="273" r:id="rId17"/>
    <p:sldId id="266" r:id="rId18"/>
    <p:sldId id="267" r:id="rId19"/>
    <p:sldId id="268" r:id="rId20"/>
    <p:sldId id="269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6BED7-2350-4AA8-84FA-6CA861DC2D1F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E84F-3D15-4299-8178-37E36BB07F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atti.ucoz.ru/_pu/57/7277152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Развитие критического мышления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400" dirty="0" smtClean="0"/>
              <a:t>Старший воспитатель МКДОУ </a:t>
            </a:r>
            <a:r>
              <a:rPr lang="ru-RU" sz="2400" dirty="0" err="1" smtClean="0"/>
              <a:t>д</a:t>
            </a:r>
            <a:r>
              <a:rPr lang="ru-RU" sz="2400" dirty="0" smtClean="0"/>
              <a:t>/с № 415 комбинированного вида </a:t>
            </a:r>
            <a:r>
              <a:rPr lang="ru-RU" sz="2400" dirty="0" err="1" smtClean="0"/>
              <a:t>Русанова</a:t>
            </a:r>
            <a:r>
              <a:rPr lang="ru-RU" sz="2400" dirty="0" smtClean="0"/>
              <a:t> М.А.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Третий этап – «рефлексия»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стадии </a:t>
            </a:r>
            <a:r>
              <a:rPr lang="ru-RU" b="1" i="1" dirty="0" smtClean="0"/>
              <a:t>рефлексия </a:t>
            </a:r>
            <a:r>
              <a:rPr lang="ru-RU" dirty="0" err="1" smtClean="0"/>
              <a:t>эффективены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Прием </a:t>
            </a:r>
            <a:r>
              <a:rPr lang="ru-RU" b="1" u="sng" dirty="0" smtClean="0"/>
              <a:t>«Кластер»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Смысл «кластера» в выделении смысловых единиц и их графическом оформлении в виде грозди. </a:t>
            </a:r>
          </a:p>
          <a:p>
            <a:r>
              <a:rPr lang="ru-RU" b="1" u="sng" dirty="0" smtClean="0"/>
              <a:t>Метод «Шесть шляп мышления»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43918" cy="1143000"/>
          </a:xfrm>
        </p:spPr>
        <p:txBody>
          <a:bodyPr/>
          <a:lstStyle/>
          <a:p>
            <a:r>
              <a:rPr lang="ru-RU" sz="3200" b="1" dirty="0" smtClean="0"/>
              <a:t>В основе  «6 шляп» лежит идея   параллельного мышления, каждая шляпа определяет свой режим мышления: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428868"/>
            <a:ext cx="7772400" cy="36671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белая – факты</a:t>
            </a:r>
          </a:p>
          <a:p>
            <a:pPr>
              <a:buNone/>
            </a:pPr>
            <a:r>
              <a:rPr lang="ru-RU" dirty="0" smtClean="0"/>
              <a:t>- красная – чувства, эмоции</a:t>
            </a:r>
          </a:p>
          <a:p>
            <a:pPr>
              <a:buNone/>
            </a:pPr>
            <a:r>
              <a:rPr lang="ru-RU" dirty="0" smtClean="0"/>
              <a:t>- черная – критика</a:t>
            </a:r>
          </a:p>
          <a:p>
            <a:pPr>
              <a:buNone/>
            </a:pPr>
            <a:r>
              <a:rPr lang="ru-RU" dirty="0" smtClean="0"/>
              <a:t>- желтая – позитив</a:t>
            </a:r>
          </a:p>
          <a:p>
            <a:pPr>
              <a:buNone/>
            </a:pPr>
            <a:r>
              <a:rPr lang="ru-RU" dirty="0" smtClean="0"/>
              <a:t>- зеленая – творчество</a:t>
            </a:r>
          </a:p>
          <a:p>
            <a:pPr>
              <a:buNone/>
            </a:pPr>
            <a:r>
              <a:rPr lang="ru-RU" dirty="0" smtClean="0"/>
              <a:t>- синяя – управление процессом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9600"/>
            <a:ext cx="8786874" cy="1143000"/>
          </a:xfrm>
        </p:spPr>
        <p:txBody>
          <a:bodyPr/>
          <a:lstStyle/>
          <a:p>
            <a:r>
              <a:rPr lang="ru-RU" sz="4000" b="1" dirty="0" smtClean="0"/>
              <a:t>Трудности</a:t>
            </a:r>
            <a:r>
              <a:rPr lang="ru-RU" sz="4000" dirty="0" smtClean="0"/>
              <a:t>, которые испытывает педагог, работая в данной технологии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Не все дети способны работать с большим объёмом информации. </a:t>
            </a:r>
          </a:p>
          <a:p>
            <a:pPr>
              <a:buNone/>
            </a:pPr>
            <a:r>
              <a:rPr lang="ru-RU" sz="2000" b="1" dirty="0" smtClean="0"/>
              <a:t>2. </a:t>
            </a:r>
            <a:r>
              <a:rPr lang="ru-RU" sz="2000" dirty="0" smtClean="0"/>
              <a:t>Технология не всегда эффективна в слабых подгруппах (как и любая другая, развивающая). </a:t>
            </a:r>
          </a:p>
          <a:p>
            <a:pPr>
              <a:buNone/>
            </a:pPr>
            <a:r>
              <a:rPr lang="ru-RU" sz="2000" b="1" dirty="0" smtClean="0"/>
              <a:t>3. </a:t>
            </a:r>
            <a:r>
              <a:rPr lang="ru-RU" sz="2000" dirty="0" smtClean="0"/>
              <a:t>С технологией нужно подробно ознакомиться, желательно пройти необходимые курсы, посетить семинары, уроки коллег. Это является одним из условий. </a:t>
            </a:r>
          </a:p>
          <a:p>
            <a:pPr>
              <a:buNone/>
            </a:pPr>
            <a:r>
              <a:rPr lang="ru-RU" sz="2000" b="1" dirty="0" smtClean="0"/>
              <a:t>4. </a:t>
            </a:r>
            <a:r>
              <a:rPr lang="ru-RU" sz="2000" dirty="0" smtClean="0"/>
              <a:t>Неправильное понимание стратегий и методов. </a:t>
            </a:r>
          </a:p>
          <a:p>
            <a:pPr>
              <a:buNone/>
            </a:pPr>
            <a:r>
              <a:rPr lang="ru-RU" sz="2000" b="1" dirty="0" smtClean="0"/>
              <a:t>5. </a:t>
            </a:r>
            <a:r>
              <a:rPr lang="ru-RU" sz="2000" dirty="0" smtClean="0"/>
              <a:t>В технологии огромное количество приёмов – затруднение в выборе. </a:t>
            </a:r>
          </a:p>
          <a:p>
            <a:pPr>
              <a:buNone/>
            </a:pPr>
            <a:r>
              <a:rPr lang="ru-RU" sz="2000" b="1" dirty="0" smtClean="0"/>
              <a:t>6. </a:t>
            </a:r>
            <a:r>
              <a:rPr lang="ru-RU" sz="2000" dirty="0" smtClean="0"/>
              <a:t>Затруднения в  оценивании. Например, когда работают в группе (кто-то пассивен).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Плюсы</a:t>
            </a:r>
            <a:r>
              <a:rPr lang="ru-RU" dirty="0" smtClean="0"/>
              <a:t> в технологии  РКМ: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Активизирует мышление.</a:t>
            </a:r>
          </a:p>
          <a:p>
            <a:pPr>
              <a:buNone/>
            </a:pPr>
            <a:r>
              <a:rPr lang="ru-RU" dirty="0" smtClean="0"/>
              <a:t>2. Учатся здоровой дискуссии. </a:t>
            </a:r>
          </a:p>
          <a:p>
            <a:pPr>
              <a:buNone/>
            </a:pPr>
            <a:r>
              <a:rPr lang="ru-RU" dirty="0" smtClean="0"/>
              <a:t>3. Делать выводы.</a:t>
            </a:r>
          </a:p>
          <a:p>
            <a:pPr>
              <a:buNone/>
            </a:pPr>
            <a:r>
              <a:rPr lang="ru-RU" dirty="0" smtClean="0"/>
              <a:t>4. Принимать продуманные решения.</a:t>
            </a:r>
          </a:p>
          <a:p>
            <a:pPr>
              <a:buNone/>
            </a:pPr>
            <a:r>
              <a:rPr lang="ru-RU" dirty="0" smtClean="0"/>
              <a:t>5. Способствует активности в образовательной деятельности</a:t>
            </a:r>
          </a:p>
          <a:p>
            <a:pPr>
              <a:buNone/>
            </a:pPr>
            <a:r>
              <a:rPr lang="ru-RU" dirty="0" smtClean="0"/>
              <a:t>6. Формируются коммуникативные навыки.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4290"/>
            <a:ext cx="7772400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7. Учатся работать с большим объёмом информации. </a:t>
            </a:r>
          </a:p>
          <a:p>
            <a:pPr>
              <a:buNone/>
            </a:pPr>
            <a:r>
              <a:rPr lang="ru-RU" dirty="0" smtClean="0"/>
              <a:t>8. Учатся классифицировать, оценивать, критически анализировать информацию.</a:t>
            </a:r>
          </a:p>
          <a:p>
            <a:pPr>
              <a:buNone/>
            </a:pPr>
            <a:r>
              <a:rPr lang="ru-RU" dirty="0" smtClean="0"/>
              <a:t>9. Учатся с уважением выслушивать различные мнения товарищей. </a:t>
            </a:r>
          </a:p>
          <a:p>
            <a:pPr>
              <a:buNone/>
            </a:pPr>
            <a:r>
              <a:rPr lang="ru-RU" dirty="0" smtClean="0"/>
              <a:t>10. Излагают идеи своими словами и осваивают новый словарь. </a:t>
            </a:r>
          </a:p>
          <a:p>
            <a:pPr>
              <a:buNone/>
            </a:pPr>
            <a:r>
              <a:rPr lang="ru-RU" dirty="0" smtClean="0"/>
              <a:t>11. Принимаются любые аргументы, идеи, факты, предположения, т.е. дети не боятся высказывать своё мнение и быть высмеянным.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28604"/>
            <a:ext cx="7772400" cy="56673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12. Разнообразие приёмов, которые педагог может варьировать, изменять, подстраивать под себя. </a:t>
            </a:r>
          </a:p>
          <a:p>
            <a:pPr>
              <a:buNone/>
            </a:pPr>
            <a:r>
              <a:rPr lang="ru-RU" dirty="0" smtClean="0"/>
              <a:t>13. Вырабатывают собственное мнение на основе осмысления различного опыта, идей и представлений. </a:t>
            </a:r>
          </a:p>
          <a:p>
            <a:pPr>
              <a:buNone/>
            </a:pPr>
            <a:r>
              <a:rPr lang="ru-RU" dirty="0" smtClean="0"/>
              <a:t>14. В основе технологии лежит чёткая структура, различные приёмы, формы работы, частая смена деятельности.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43918" cy="1143000"/>
          </a:xfrm>
        </p:spPr>
        <p:txBody>
          <a:bodyPr/>
          <a:lstStyle/>
          <a:p>
            <a:r>
              <a:rPr lang="ru-RU" sz="4000" b="1" dirty="0" smtClean="0"/>
              <a:t>Метод "</a:t>
            </a:r>
            <a:r>
              <a:rPr lang="ru-RU" sz="4000" b="1" dirty="0" err="1" smtClean="0"/>
              <a:t>Фишбоун</a:t>
            </a:r>
            <a:r>
              <a:rPr lang="ru-RU" sz="4000" b="1" dirty="0" smtClean="0"/>
              <a:t>" (Рыбий скелет)</a:t>
            </a:r>
            <a:endParaRPr lang="ru-RU" sz="4000" dirty="0"/>
          </a:p>
        </p:txBody>
      </p:sp>
      <p:pic>
        <p:nvPicPr>
          <p:cNvPr id="4" name="Содержимое 3" descr="http://katti.ucoz.ru/_pu/57/s7277152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28825"/>
            <a:ext cx="7286656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включает в себя основные четыре блока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81200"/>
            <a:ext cx="8315356" cy="4114800"/>
          </a:xfrm>
        </p:spPr>
        <p:txBody>
          <a:bodyPr/>
          <a:lstStyle/>
          <a:p>
            <a:pPr lvl="0"/>
            <a:r>
              <a:rPr lang="ru-RU" sz="2400" dirty="0" smtClean="0"/>
              <a:t>Голова — проблема, вопрос или тема, которые подлежат анализу.</a:t>
            </a:r>
          </a:p>
          <a:p>
            <a:pPr lvl="0"/>
            <a:r>
              <a:rPr lang="ru-RU" sz="2400" dirty="0" smtClean="0"/>
              <a:t>Верхние косточки (расположенные справа при вертикальной форме схемы или под углом 45 градусов сверху при горизонтальной) — на них фиксируются основные понятия темы, причины, которые привели к проблеме.</a:t>
            </a:r>
          </a:p>
          <a:p>
            <a:pPr lvl="0"/>
            <a:r>
              <a:rPr lang="ru-RU" sz="2400" dirty="0" smtClean="0"/>
              <a:t>Нижние косточки (изображаются напротив) — факты, подтверждающие наличие сформулированных причин, или суть понятий, указанных на схеме.</a:t>
            </a:r>
          </a:p>
          <a:p>
            <a:pPr lvl="0"/>
            <a:r>
              <a:rPr lang="ru-RU" sz="2400" dirty="0" smtClean="0"/>
              <a:t>Хвост — ответ на поставленный вопрос, выводы, обобщения.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59595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Связующим звеном выступает основная кость или хребет рыбы.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Прием </a:t>
            </a:r>
            <a:r>
              <a:rPr lang="ru-RU" sz="2800" dirty="0" err="1" smtClean="0"/>
              <a:t>Фишбоун</a:t>
            </a:r>
            <a:r>
              <a:rPr lang="ru-RU" sz="2800" dirty="0" smtClean="0"/>
              <a:t> предполагает ранжирование понятий, поэтому наиболее важные из них для решения основной проблемы располагают ближе к голове.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Все записи должны быть краткими, точными, лаконичными и отображать лишь суть понятий.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Эффективнее всего ее применять во время обобщения и систематизации знаний, когда материал по теме уже пройден и необходимо привести все изученные понятия в стройную систему, предусматривающую раскрытие и усвоение связей и отношений между ее элементами.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шбоу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122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643998" cy="1143000"/>
          </a:xfrm>
        </p:spPr>
        <p:txBody>
          <a:bodyPr/>
          <a:lstStyle/>
          <a:p>
            <a:r>
              <a:rPr lang="ru-RU" sz="4000" dirty="0" smtClean="0"/>
              <a:t>Используя технологии критического мышления, мы решаем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ru-RU" u="sng" dirty="0" smtClean="0"/>
              <a:t>Во-первых</a:t>
            </a:r>
            <a:r>
              <a:rPr lang="ru-RU" dirty="0" smtClean="0"/>
              <a:t>, делаем процесс обучения интересным. </a:t>
            </a:r>
          </a:p>
          <a:p>
            <a:r>
              <a:rPr lang="ru-RU" u="sng" dirty="0" smtClean="0"/>
              <a:t>Во-вторых</a:t>
            </a:r>
            <a:r>
              <a:rPr lang="ru-RU" dirty="0" smtClean="0"/>
              <a:t>, формируем такие навыки работы с информацией, без которых современному человеку трудно достичь социального успеха.</a:t>
            </a:r>
          </a:p>
          <a:p>
            <a:r>
              <a:rPr lang="ru-RU" dirty="0" smtClean="0"/>
              <a:t>И, </a:t>
            </a:r>
            <a:r>
              <a:rPr lang="ru-RU" u="sng" dirty="0" smtClean="0"/>
              <a:t>в-третьих</a:t>
            </a:r>
            <a:r>
              <a:rPr lang="ru-RU" dirty="0" smtClean="0"/>
              <a:t>, воспитываем качества критически мыслящей личности, способной найти правильный путь решения любой проблемы.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</a:t>
            </a:r>
            <a:r>
              <a:rPr lang="ru-RU" b="1" dirty="0" smtClean="0"/>
              <a:t> ИДЕАЛ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  И</a:t>
            </a:r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― Идентифицируйте проблему (Проблема определяется в общем виде)</a:t>
            </a:r>
          </a:p>
          <a:p>
            <a:pPr>
              <a:buNone/>
            </a:pPr>
            <a:r>
              <a:rPr lang="ru-RU" sz="2800" dirty="0" smtClean="0"/>
              <a:t>  Д</a:t>
            </a:r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― Доберитесь до её сути (Сформулировать её в виде вопроса).</a:t>
            </a:r>
          </a:p>
          <a:p>
            <a:pPr>
              <a:buNone/>
            </a:pPr>
            <a:r>
              <a:rPr lang="ru-RU" sz="2800" dirty="0" smtClean="0"/>
              <a:t>  Е</a:t>
            </a:r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― Есть варианты решения! (Как можно больше)</a:t>
            </a:r>
          </a:p>
          <a:p>
            <a:pPr>
              <a:buNone/>
            </a:pPr>
            <a:r>
              <a:rPr lang="ru-RU" sz="2800" dirty="0" smtClean="0"/>
              <a:t>  А</a:t>
            </a:r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― А теперь за работу! (Выбрать из всех лучший вариант)</a:t>
            </a:r>
          </a:p>
          <a:p>
            <a:pPr>
              <a:buNone/>
            </a:pPr>
            <a:r>
              <a:rPr lang="ru-RU" sz="2800" dirty="0" smtClean="0"/>
              <a:t>  Л</a:t>
            </a:r>
            <a:r>
              <a:rPr lang="ru-RU" sz="2800" dirty="0" smtClean="0">
                <a:sym typeface="Symbol"/>
              </a:rPr>
              <a:t></a:t>
            </a:r>
            <a:r>
              <a:rPr lang="ru-RU" sz="2800" dirty="0" smtClean="0"/>
              <a:t> ― Логические выводы (Анализ проделанной работы)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Успехов в работе!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8143932" cy="4429155"/>
          </a:xfrm>
        </p:spPr>
        <p:txBody>
          <a:bodyPr/>
          <a:lstStyle/>
          <a:p>
            <a:r>
              <a:rPr lang="ru-RU" sz="3200" b="1" dirty="0" smtClean="0"/>
              <a:t>Умение мыслить критически</a:t>
            </a:r>
            <a:r>
              <a:rPr lang="ru-RU" sz="3200" dirty="0" smtClean="0"/>
              <a:t> – это не </a:t>
            </a:r>
            <a:r>
              <a:rPr lang="ru-RU" sz="3200" u="sng" dirty="0" smtClean="0"/>
              <a:t>выискивание недостатков</a:t>
            </a:r>
            <a:r>
              <a:rPr lang="ru-RU" sz="3200" dirty="0" smtClean="0"/>
              <a:t>, а </a:t>
            </a:r>
            <a:r>
              <a:rPr lang="ru-RU" sz="3200" u="sng" dirty="0" smtClean="0"/>
              <a:t>объективная оценка </a:t>
            </a:r>
            <a:r>
              <a:rPr lang="ru-RU" sz="3200" dirty="0" smtClean="0"/>
              <a:t>положительных и отрицательных сторон в познаваемом объекте.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Особенность технологий критического мышления в отличии от традиционных приемов 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воспитатель провоцирует детей</a:t>
            </a:r>
          </a:p>
          <a:p>
            <a:r>
              <a:rPr lang="ru-RU" dirty="0" smtClean="0"/>
              <a:t> задавать вопросы; </a:t>
            </a:r>
          </a:p>
          <a:p>
            <a:r>
              <a:rPr lang="ru-RU" dirty="0" smtClean="0"/>
              <a:t>развивать любознательность, </a:t>
            </a:r>
          </a:p>
          <a:p>
            <a:r>
              <a:rPr lang="ru-RU" dirty="0" smtClean="0"/>
              <a:t>умение запрашивать (добывать) информацию,</a:t>
            </a:r>
          </a:p>
          <a:p>
            <a:r>
              <a:rPr lang="ru-RU" dirty="0" smtClean="0"/>
              <a:t>подсказывает, где ее найти (справочники, энциклопедии, интернет).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 основу технологии положен базовый дидактический цикл, состоящий из трех этапов.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Первый этап – «вызов» -  пробуждается интерес к теме. </a:t>
            </a:r>
          </a:p>
          <a:p>
            <a:r>
              <a:rPr lang="ru-RU" sz="2800" dirty="0" smtClean="0"/>
              <a:t>Второй этап – «осмысление» -  осмысленная работа с текстом или информацией</a:t>
            </a:r>
          </a:p>
          <a:p>
            <a:r>
              <a:rPr lang="ru-RU" sz="2800" dirty="0" smtClean="0"/>
              <a:t>Третий этап – «рефлексия» - размышления. размышления, формирование личностного отношения.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стадия – «вызов»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стадии вызова эффективны  приемы  </a:t>
            </a:r>
          </a:p>
          <a:p>
            <a:r>
              <a:rPr lang="ru-RU" b="1" dirty="0" smtClean="0"/>
              <a:t>«Верные – неверные  суждения».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«Корзина идей».</a:t>
            </a:r>
            <a:endParaRPr lang="ru-RU" dirty="0" smtClean="0"/>
          </a:p>
          <a:p>
            <a:r>
              <a:rPr lang="ru-RU" b="1" dirty="0" smtClean="0"/>
              <a:t>«Метод трех вопросов»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Второй этап – «осмысление»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 стадии осмысления эффективны приемы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« Толстые» и«тонкие» вопросы</a:t>
            </a:r>
          </a:p>
          <a:p>
            <a:pPr>
              <a:buNone/>
            </a:pPr>
            <a:r>
              <a:rPr lang="ru-RU" sz="2000" dirty="0" smtClean="0"/>
              <a:t>Тонкие вопросы требуют односложного ответа. И задаются со словами: Кто? Что? Когда? Как звать?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А толстые вопросы требуют развернутого ответа.  Звучат примерно так: дайте объяснение, почему…? А что, если…? Почему вы думаете, что…?</a:t>
            </a:r>
            <a:endParaRPr lang="ru-RU" dirty="0" smtClean="0"/>
          </a:p>
          <a:p>
            <a:r>
              <a:rPr lang="ru-RU" b="1" dirty="0" smtClean="0"/>
              <a:t>Чтение со стопами.</a:t>
            </a:r>
            <a:endParaRPr lang="ru-RU" dirty="0" smtClean="0"/>
          </a:p>
          <a:p>
            <a:r>
              <a:rPr lang="ru-RU" b="1" dirty="0" smtClean="0"/>
              <a:t>Чтение с остановками</a:t>
            </a:r>
            <a:endParaRPr lang="ru-RU" dirty="0" smtClean="0"/>
          </a:p>
          <a:p>
            <a:r>
              <a:rPr lang="ru-RU" b="1" dirty="0" err="1" smtClean="0"/>
              <a:t>Синквейн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643998" cy="1143000"/>
          </a:xfrm>
        </p:spPr>
        <p:txBody>
          <a:bodyPr/>
          <a:lstStyle/>
          <a:p>
            <a:r>
              <a:rPr lang="ru-RU" sz="3200" b="1" dirty="0" err="1" smtClean="0"/>
              <a:t>Синквейн</a:t>
            </a:r>
            <a:r>
              <a:rPr lang="ru-RU" sz="3200" b="1" dirty="0" smtClean="0"/>
              <a:t> (в переводе с французского) стихотворение из пяти строк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667264"/>
          </a:xfrm>
        </p:spPr>
        <p:txBody>
          <a:bodyPr/>
          <a:lstStyle/>
          <a:p>
            <a:r>
              <a:rPr lang="ru-RU" sz="2800" u="sng" dirty="0" smtClean="0"/>
              <a:t>В первой строчке </a:t>
            </a:r>
            <a:r>
              <a:rPr lang="ru-RU" sz="2800" dirty="0" smtClean="0"/>
              <a:t>тема называется одним словом (обычно существительным).</a:t>
            </a:r>
          </a:p>
          <a:p>
            <a:r>
              <a:rPr lang="ru-RU" sz="2800" u="sng" dirty="0" smtClean="0"/>
              <a:t>Вторая строчка </a:t>
            </a:r>
            <a:r>
              <a:rPr lang="ru-RU" sz="2800" dirty="0" smtClean="0"/>
              <a:t>– это описание темы в двух словах как правило, именами прилагательными.</a:t>
            </a:r>
          </a:p>
          <a:p>
            <a:r>
              <a:rPr lang="ru-RU" sz="2800" u="sng" dirty="0" smtClean="0"/>
              <a:t>Третья строчка </a:t>
            </a:r>
            <a:r>
              <a:rPr lang="ru-RU" sz="2800" dirty="0" smtClean="0"/>
              <a:t>– это описание действия в рамках этой темы тремя словами (глаголы, деепричастия…).</a:t>
            </a:r>
          </a:p>
          <a:p>
            <a:r>
              <a:rPr lang="ru-RU" sz="2800" u="sng" dirty="0" smtClean="0"/>
              <a:t>Четвертая строчка </a:t>
            </a:r>
            <a:r>
              <a:rPr lang="ru-RU" sz="2800" dirty="0" smtClean="0"/>
              <a:t>– это фраза из четырёх слов, выражающая отношение автора  к теме.</a:t>
            </a:r>
          </a:p>
          <a:p>
            <a:r>
              <a:rPr lang="ru-RU" sz="2800" u="sng" dirty="0" smtClean="0"/>
              <a:t>Последняя строчка </a:t>
            </a:r>
            <a:r>
              <a:rPr lang="ru-RU" sz="2800" dirty="0" smtClean="0"/>
              <a:t>– это слово - синоним (метафора) из одного слова, которое передаёт суть 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571480"/>
          <a:ext cx="7772400" cy="601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970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Схема: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Пример </a:t>
                      </a:r>
                      <a:r>
                        <a:rPr lang="ru-RU" sz="3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синквейна</a:t>
                      </a:r>
                      <a:r>
                        <a:rPr lang="ru-RU" sz="3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9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Существительное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Прилагательное, прилагательное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Глагол, глагол, глагол.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Предложение - отношение к теме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Синоним к первой строке.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Собака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мохнатая, преданная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охраняет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, играет, лает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друг человека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домашнее 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животное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255</TotalTime>
  <Words>795</Words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Тема2</vt:lpstr>
      <vt:lpstr>Развитие критического мышления дошкольников </vt:lpstr>
      <vt:lpstr>Слайд 2</vt:lpstr>
      <vt:lpstr>Слайд 3</vt:lpstr>
      <vt:lpstr>Особенность технологий критического мышления в отличии от традиционных приемов </vt:lpstr>
      <vt:lpstr>В основу технологии положен базовый дидактический цикл, состоящий из трех этапов. </vt:lpstr>
      <vt:lpstr>Первая стадия – «вызов» </vt:lpstr>
      <vt:lpstr>Второй этап – «осмысление» </vt:lpstr>
      <vt:lpstr>Синквейн (в переводе с французского) стихотворение из пяти строк. </vt:lpstr>
      <vt:lpstr>Слайд 9</vt:lpstr>
      <vt:lpstr>Слайд 10</vt:lpstr>
      <vt:lpstr>Третий этап – «рефлексия» </vt:lpstr>
      <vt:lpstr>В основе  «6 шляп» лежит идея   параллельного мышления, каждая шляпа определяет свой режим мышления: </vt:lpstr>
      <vt:lpstr>Трудности, которые испытывает педагог, работая в данной технологии</vt:lpstr>
      <vt:lpstr>Плюсы в технологии  РКМ: </vt:lpstr>
      <vt:lpstr>Слайд 15</vt:lpstr>
      <vt:lpstr>Слайд 16</vt:lpstr>
      <vt:lpstr>Метод "Фишбоун" (Рыбий скелет)</vt:lpstr>
      <vt:lpstr>Схема включает в себя основные четыре блока  </vt:lpstr>
      <vt:lpstr>Слайд 19</vt:lpstr>
      <vt:lpstr>Слайд 20</vt:lpstr>
      <vt:lpstr>Используя технологии критического мышления, мы решаем задачи. </vt:lpstr>
      <vt:lpstr>Стратегия ИДЕАЛ </vt:lpstr>
      <vt:lpstr>Успехов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критического мышления дошкольников </dc:title>
  <cp:lastModifiedBy>Zver</cp:lastModifiedBy>
  <cp:revision>27</cp:revision>
  <dcterms:modified xsi:type="dcterms:W3CDTF">2017-04-11T08:10:55Z</dcterms:modified>
</cp:coreProperties>
</file>